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300" r:id="rId3"/>
    <p:sldId id="258" r:id="rId4"/>
    <p:sldId id="260" r:id="rId5"/>
    <p:sldId id="277" r:id="rId6"/>
    <p:sldId id="266" r:id="rId7"/>
    <p:sldId id="267" r:id="rId8"/>
    <p:sldId id="265" r:id="rId9"/>
    <p:sldId id="268" r:id="rId10"/>
    <p:sldId id="272" r:id="rId11"/>
    <p:sldId id="270" r:id="rId12"/>
    <p:sldId id="274" r:id="rId13"/>
    <p:sldId id="290" r:id="rId14"/>
    <p:sldId id="292" r:id="rId15"/>
    <p:sldId id="301" r:id="rId16"/>
    <p:sldId id="284" r:id="rId17"/>
    <p:sldId id="296" r:id="rId18"/>
    <p:sldId id="297" r:id="rId19"/>
    <p:sldId id="298" r:id="rId20"/>
    <p:sldId id="279" r:id="rId21"/>
    <p:sldId id="302" r:id="rId22"/>
    <p:sldId id="278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C7E7"/>
    <a:srgbClr val="EBFFFE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1513" autoAdjust="0"/>
  </p:normalViewPr>
  <p:slideViewPr>
    <p:cSldViewPr snapToGrid="0">
      <p:cViewPr varScale="1">
        <p:scale>
          <a:sx n="54" d="100"/>
          <a:sy n="54" d="100"/>
        </p:scale>
        <p:origin x="52" y="1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53048906732079"/>
          <c:y val="5.9776731554230321E-2"/>
          <c:w val="0.62003079161375996"/>
          <c:h val="0.9103462775060238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비율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c:spPr>
          <c:dPt>
            <c:idx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C40-4005-A892-3E202D34E2F7}"/>
              </c:ext>
            </c:extLst>
          </c:dPt>
          <c:dPt>
            <c:idx val="1"/>
            <c:bubble3D val="0"/>
            <c:explosion val="6"/>
            <c:spPr>
              <a:solidFill>
                <a:schemeClr val="accent1">
                  <a:lumMod val="7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C40-4005-A892-3E202D34E2F7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A5EC265A-1864-4178-9DE7-D9C9FBB04177}" type="PERCENTAGE">
                      <a:rPr lang="en-US" altLang="ko-K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rPr>
                      <a:pPr/>
                      <a:t>[백분율]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6C40-4005-A892-3E202D34E2F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Sheet1!$A$2:$A$3</c:f>
              <c:strCache>
                <c:ptCount val="2"/>
                <c:pt idx="0">
                  <c:v>A</c:v>
                </c:pt>
                <c:pt idx="1">
                  <c:v>B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0.73</c:v>
                </c:pt>
                <c:pt idx="1">
                  <c:v>0.27200000000000002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C40-4005-A892-3E202D34E2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  <c:holeSize val="69"/>
      </c:doughnutChart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국내 이커머스 시장 점유율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네이버</c:v>
                </c:pt>
                <c:pt idx="1">
                  <c:v>쿠팡</c:v>
                </c:pt>
                <c:pt idx="2">
                  <c:v>이베이코리아</c:v>
                </c:pt>
                <c:pt idx="3">
                  <c:v>11번가</c:v>
                </c:pt>
                <c:pt idx="4">
                  <c:v>롯데 ON</c:v>
                </c:pt>
                <c:pt idx="5">
                  <c:v>SSG닷컴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0.17</c:v>
                </c:pt>
                <c:pt idx="1">
                  <c:v>0.13</c:v>
                </c:pt>
                <c:pt idx="2">
                  <c:v>0.12</c:v>
                </c:pt>
                <c:pt idx="3">
                  <c:v>0.06</c:v>
                </c:pt>
                <c:pt idx="4">
                  <c:v>0.05</c:v>
                </c:pt>
                <c:pt idx="5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A2-44AA-954B-1B7C73D089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424629872"/>
        <c:axId val="1424632784"/>
      </c:barChart>
      <c:catAx>
        <c:axId val="142462987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24632784"/>
        <c:crosses val="autoZero"/>
        <c:auto val="1"/>
        <c:lblAlgn val="ctr"/>
        <c:lblOffset val="100"/>
        <c:noMultiLvlLbl val="0"/>
      </c:catAx>
      <c:valAx>
        <c:axId val="14246327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24629872"/>
        <c:crosses val="max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746057-2B1F-444E-8950-F01FBD715A0A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11174A-FA8F-4E5A-A705-37F6EDBE1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930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1174A-FA8F-4E5A-A705-37F6EDBE16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486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1174A-FA8F-4E5A-A705-37F6EDBE165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8871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1174A-FA8F-4E5A-A705-37F6EDBE165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96977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1174A-FA8F-4E5A-A705-37F6EDBE165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4080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1174A-FA8F-4E5A-A705-37F6EDBE165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212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"IT·</a:t>
            </a:r>
            <a:r>
              <a:rPr lang="ko-KR" altLang="en-US" dirty="0"/>
              <a:t>유통 공룡들의 </a:t>
            </a:r>
            <a:r>
              <a:rPr lang="ko-KR" altLang="en-US" dirty="0" err="1"/>
              <a:t>이커머스</a:t>
            </a:r>
            <a:r>
              <a:rPr lang="ko-KR" altLang="en-US" dirty="0"/>
              <a:t> </a:t>
            </a:r>
            <a:r>
              <a:rPr lang="en-US" altLang="ko-KR" dirty="0"/>
              <a:t>'</a:t>
            </a:r>
            <a:r>
              <a:rPr lang="ko-KR" altLang="en-US" dirty="0" err="1"/>
              <a:t>쩐의</a:t>
            </a:r>
            <a:r>
              <a:rPr lang="ko-KR" altLang="en-US" dirty="0"/>
              <a:t> 전쟁</a:t>
            </a:r>
            <a:r>
              <a:rPr lang="en-US" altLang="ko-KR" dirty="0"/>
              <a:t>'…</a:t>
            </a:r>
            <a:r>
              <a:rPr lang="ko-KR" altLang="en-US" dirty="0"/>
              <a:t>최후 승자 누가될까</a:t>
            </a:r>
            <a:r>
              <a:rPr lang="en-US" altLang="ko-KR" dirty="0"/>
              <a:t>" (</a:t>
            </a:r>
            <a:r>
              <a:rPr lang="ko-KR" altLang="en-US" dirty="0"/>
              <a:t>연합인포맥스</a:t>
            </a:r>
            <a:r>
              <a:rPr lang="en-US" altLang="ko-KR" dirty="0"/>
              <a:t>, 2021.03.17)</a:t>
            </a:r>
          </a:p>
          <a:p>
            <a:r>
              <a:rPr lang="en-US" altLang="ko-KR" dirty="0"/>
              <a:t>https://news.einfomax.co.kr/news/articleView.html?idxno=4137421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1174A-FA8F-4E5A-A705-37F6EDBE165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1775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따라서 개인화된 물류서비스를 위해 고객만족분석을 진행</a:t>
            </a:r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1174A-FA8F-4E5A-A705-37F6EDBE16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839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1174A-FA8F-4E5A-A705-37F6EDBE165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076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1174A-FA8F-4E5A-A705-37F6EDBE16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347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1174A-FA8F-4E5A-A705-37F6EDBE16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657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1174A-FA8F-4E5A-A705-37F6EDBE165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9297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1174A-FA8F-4E5A-A705-37F6EDBE16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564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1174A-FA8F-4E5A-A705-37F6EDBE165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4155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A5CB1-D04A-48A1-A140-8FBE0BF980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C78D2D-0FFA-47ED-B35D-AB277E96B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7F1775-AE83-4AF4-938D-5008C87B0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BAFE48-EF3A-4F85-9343-9AADB2A65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1C950-A62D-4A75-8CF2-1136D799F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479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AB2FF8-D856-4DEE-A276-091270017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20C876-A33A-4A9F-A619-2C0D97BAAC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30855F-0836-4247-B2F8-96A84592E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72FAF4-11DB-4BE8-BEAE-E16A983EC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7D7372-FBEB-432A-A31E-68614161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718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E3B4200-189E-4B37-8D7E-2753A5AE6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FFB45F-D7F0-4E40-9068-2202686502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BD8F84-6C10-4055-82C3-13BC45956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243B5B-BE88-4086-8C17-F4DCB509D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5C927E-53A0-4657-B39D-904465FD2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592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CF56AC-FFE5-40CD-BF9D-18188C23F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628C46-AEEB-42FD-B3BD-0381FD6CD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B4B58D-19B9-4236-A55C-86FB481E0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2AAF93-644E-44F7-B9B9-A9495EB93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B2F6F0-AC53-4351-9A1E-258102530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807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8ECA5-A098-44E7-A684-889C1D8CB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1F5397-31ED-4D71-86B9-DA8D85F5B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C10536-D216-4143-8DFA-91D8A9D9E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EE42A2-455E-45CB-9A74-DD5984D5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936ADF-68F5-411E-A1D1-9A2AFB031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254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977BC-7A6B-45B3-AAC0-DE67D229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70C554-CDEA-4522-8223-8997B0872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90389F-7E40-4716-B585-5FD741C016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8DF82E-2F64-4A80-8E34-13D9B456D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859105-B43C-4623-B2C1-F54B4FC54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A9180E-4380-49E7-8AA7-ECAC6DED0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569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657FE-2356-4C5E-9AA8-085A342BD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E12492-33D3-432C-9F0E-9274E8CC8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7EA922-5F78-42FE-846C-5E6F7ED0D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1E36E0-3BE6-4B34-9601-2847D191F0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6CE620-9610-4CA3-B33A-0516E13782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149A90C-F667-45E2-8EF2-FB2AC3E86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BA0AE0-A599-4AAB-9C0B-77FDFD958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0E30E4A-D39A-4941-8670-539B08B13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687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DFC34-C68A-4D94-B062-48C7B1B24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CF1A0C0-C50B-4D11-8FB6-FF946A28C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B732B4-4ED8-4C92-9CA0-B7251A494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7380B6-5ED0-42E6-AD54-89A631576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336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6134088-F876-4BFB-BC43-6FEC0CCFE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929F97C-3FD7-4609-AE02-775C1E6DF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BC5BCD-BF66-4065-85DB-405255436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979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FA235-FAE3-4E5C-829B-94A5EAE5D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AA4C77-DE59-4127-84E2-ADD429C6A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A0808C-AD91-4B70-B536-85C6ACBD0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20A761-E9CB-4D54-9732-D5485667D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548D41-1DD4-4AC2-9D75-C849E2430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5CDEC9-7A63-4AD6-B709-5338EFDAF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344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B8E1F2-5ABE-44E8-9D89-5C91B0C38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12D265E-D50B-465A-A0F0-F42DBD4DBF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0D401F-D14D-46AB-A178-3C93790A58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DFF44F-E51B-4E30-8100-B4EC13722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00AA6F-7957-4234-9055-DB92A882E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A13305-9949-4EF7-BA44-EC62A472F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761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382F6C5-1B12-4703-9BC1-B25CB158C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F694F6-CCED-4507-B837-0C34A5FED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EF1C1F-17BC-49D8-9155-2FC6F20A8C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867DD-64D4-433D-908B-C7DC97EB7F3B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7F9BD5-EE44-4D5A-841D-09B37F304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108CB9-7417-4A63-963F-CC322DDCE2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220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1211C8-73DD-4551-8727-118360FADE22}"/>
              </a:ext>
            </a:extLst>
          </p:cNvPr>
          <p:cNvSpPr/>
          <p:nvPr/>
        </p:nvSpPr>
        <p:spPr>
          <a:xfrm>
            <a:off x="1456209" y="1302810"/>
            <a:ext cx="9279583" cy="24449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algn="ctr" latinLnBrk="0">
              <a:lnSpc>
                <a:spcPct val="200000"/>
              </a:lnSpc>
              <a:defRPr/>
            </a:pPr>
            <a:endParaRPr lang="en-US" altLang="ko-KR" sz="105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C838DB-2401-419D-8760-0491004FFDE9}"/>
              </a:ext>
            </a:extLst>
          </p:cNvPr>
          <p:cNvSpPr/>
          <p:nvPr/>
        </p:nvSpPr>
        <p:spPr>
          <a:xfrm>
            <a:off x="1456208" y="3540425"/>
            <a:ext cx="9279583" cy="13307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9FF20-5BF9-4D92-98E2-39D86415CD35}"/>
              </a:ext>
            </a:extLst>
          </p:cNvPr>
          <p:cNvSpPr txBox="1"/>
          <p:nvPr/>
        </p:nvSpPr>
        <p:spPr>
          <a:xfrm>
            <a:off x="1835858" y="2079023"/>
            <a:ext cx="8520281" cy="89255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b="1" dirty="0"/>
              <a:t>딥러닝 기반 텍스트 분류 모델을 활용한 국내 </a:t>
            </a:r>
            <a:r>
              <a:rPr lang="ko-KR" altLang="en-US" sz="2000" b="1" dirty="0" err="1"/>
              <a:t>이커머스</a:t>
            </a:r>
            <a:r>
              <a:rPr lang="ko-KR" altLang="en-US" sz="2000" b="1" dirty="0"/>
              <a:t> 사용자 리뷰 분석</a:t>
            </a:r>
            <a:br>
              <a:rPr lang="en-US" altLang="ko-KR" sz="2000" dirty="0"/>
            </a:br>
            <a:endParaRPr lang="en-US" altLang="ko-KR" sz="2000" dirty="0"/>
          </a:p>
          <a:p>
            <a:pPr algn="ctr"/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Analysis of Domestic E-Commerce User Reviews Using Deep Learning-Based Text Classification Models</a:t>
            </a:r>
            <a:endParaRPr lang="en-US" altLang="ko-KR" sz="1200" kern="0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8F6ACC41-C403-4595-9EA0-36391BCAE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5598" y="3747788"/>
            <a:ext cx="6400800" cy="965657"/>
          </a:xfrm>
        </p:spPr>
        <p:txBody>
          <a:bodyPr anchor="ctr">
            <a:normAutofit lnSpcReduction="10000"/>
          </a:bodyPr>
          <a:lstStyle/>
          <a:p>
            <a:pPr eaLnBrk="1" hangingPunct="1"/>
            <a:r>
              <a:rPr lang="ko-KR" altLang="en-US" sz="1600" dirty="0">
                <a:solidFill>
                  <a:schemeClr val="tx1"/>
                </a:solidFill>
              </a:rPr>
              <a:t>이성우 석사과정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</a:rPr>
              <a:t>송보미</a:t>
            </a:r>
            <a:r>
              <a:rPr lang="ko-KR" altLang="en-US" sz="1600" dirty="0">
                <a:solidFill>
                  <a:schemeClr val="tx1"/>
                </a:solidFill>
              </a:rPr>
              <a:t> 교수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eaLnBrk="1" hangingPunct="1"/>
            <a:r>
              <a:rPr lang="ko-KR" altLang="en-US" sz="1600" dirty="0">
                <a:solidFill>
                  <a:schemeClr val="tx1"/>
                </a:solidFill>
              </a:rPr>
              <a:t>한국항공대학교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eaLnBrk="1" hangingPunct="1"/>
            <a:r>
              <a:rPr lang="en-US" altLang="ko-KR" sz="1600" dirty="0">
                <a:solidFill>
                  <a:schemeClr val="tx1"/>
                </a:solidFill>
              </a:rPr>
              <a:t>{</a:t>
            </a:r>
            <a:r>
              <a:rPr lang="en-US" altLang="ko-KR" sz="1600" dirty="0" err="1">
                <a:solidFill>
                  <a:schemeClr val="tx1"/>
                </a:solidFill>
              </a:rPr>
              <a:t>lukaid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</a:rPr>
              <a:t>bmsong</a:t>
            </a:r>
            <a:r>
              <a:rPr lang="en-US" altLang="ko-KR" sz="1600" dirty="0">
                <a:solidFill>
                  <a:schemeClr val="tx1"/>
                </a:solidFill>
              </a:rPr>
              <a:t>}@kau.ac.kr</a:t>
            </a: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5C5F0EF3-01E5-4779-AAEF-D523C504490C}"/>
              </a:ext>
            </a:extLst>
          </p:cNvPr>
          <p:cNvSpPr txBox="1">
            <a:spLocks/>
          </p:cNvSpPr>
          <p:nvPr/>
        </p:nvSpPr>
        <p:spPr bwMode="auto">
          <a:xfrm>
            <a:off x="3936204" y="5912192"/>
            <a:ext cx="4319587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ko-KR" sz="1400" b="1" dirty="0">
                <a:solidFill>
                  <a:srgbClr val="002060"/>
                </a:solidFill>
                <a:latin typeface="맑은 고딕" panose="020B0503020000020004" pitchFamily="50" charset="-127"/>
              </a:rPr>
              <a:t>2021</a:t>
            </a:r>
            <a:r>
              <a:rPr lang="ko-KR" altLang="en-US" sz="1400" b="1" dirty="0">
                <a:solidFill>
                  <a:srgbClr val="002060"/>
                </a:solidFill>
                <a:latin typeface="맑은 고딕" panose="020B0503020000020004" pitchFamily="50" charset="-127"/>
              </a:rPr>
              <a:t>년  춘</a:t>
            </a:r>
            <a:r>
              <a:rPr lang="ko-KR" altLang="en-US" sz="1400" b="1" dirty="0">
                <a:solidFill>
                  <a:srgbClr val="002060"/>
                </a:solidFill>
                <a:latin typeface="Book Antiqua" panose="02040602050305030304" pitchFamily="18" charset="0"/>
              </a:rPr>
              <a:t>계공동학술대회</a:t>
            </a:r>
            <a:endParaRPr lang="ko-KR" altLang="en-US" sz="1400" b="1" dirty="0">
              <a:solidFill>
                <a:srgbClr val="00206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5314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          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모델링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sentiment classifier</a:t>
            </a:r>
          </a:p>
        </p:txBody>
      </p:sp>
      <p:sp>
        <p:nvSpPr>
          <p:cNvPr id="68" name="내용 개체 틀 2">
            <a:extLst>
              <a:ext uri="{FF2B5EF4-FFF2-40B4-BE49-F238E27FC236}">
                <a16:creationId xmlns:a16="http://schemas.microsoft.com/office/drawing/2014/main" id="{1E59F7CA-004B-401A-9BF5-F468DA1B0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604" y="1623412"/>
            <a:ext cx="8229600" cy="449263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LSTM Architecture </a:t>
            </a:r>
            <a:r>
              <a:rPr lang="en-US" altLang="ko-KR" sz="2000" b="1" dirty="0">
                <a:solidFill>
                  <a:prstClr val="black"/>
                </a:solidFill>
              </a:rPr>
              <a:t>[</a:t>
            </a:r>
            <a:r>
              <a:rPr lang="en-US" altLang="ko-KR" sz="2000" b="1" dirty="0" err="1">
                <a:solidFill>
                  <a:prstClr val="black"/>
                </a:solidFill>
              </a:rPr>
              <a:t>Hochreiter</a:t>
            </a:r>
            <a:r>
              <a:rPr lang="en-US" altLang="ko-KR" sz="2000" b="1" dirty="0">
                <a:solidFill>
                  <a:prstClr val="black"/>
                </a:solidFill>
              </a:rPr>
              <a:t> &amp; </a:t>
            </a:r>
            <a:r>
              <a:rPr lang="en-US" altLang="ko-KR" sz="2000" b="1" dirty="0" err="1">
                <a:solidFill>
                  <a:prstClr val="black"/>
                </a:solidFill>
              </a:rPr>
              <a:t>Schmidhuber</a:t>
            </a:r>
            <a:r>
              <a:rPr lang="en-US" altLang="ko-KR" sz="2000" b="1" dirty="0">
                <a:solidFill>
                  <a:prstClr val="black"/>
                </a:solidFill>
              </a:rPr>
              <a:t>, 1997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]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ko-KR" altLang="ko-KR" sz="18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E0EF01-3882-4C9A-882B-31E5E39A8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297" y="2347578"/>
            <a:ext cx="5374594" cy="3315967"/>
          </a:xfrm>
          <a:prstGeom prst="rect">
            <a:avLst/>
          </a:prstGeom>
        </p:spPr>
      </p:pic>
      <p:sp>
        <p:nvSpPr>
          <p:cNvPr id="65" name="TextBox 12">
            <a:extLst>
              <a:ext uri="{FF2B5EF4-FFF2-40B4-BE49-F238E27FC236}">
                <a16:creationId xmlns:a16="http://schemas.microsoft.com/office/drawing/2014/main" id="{37CA6F28-696E-4778-BC87-8E18E63BBA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7232" y="5938448"/>
            <a:ext cx="18421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None/>
            </a:pPr>
            <a:r>
              <a:rPr lang="en-US" altLang="ko-KR" sz="1800" dirty="0">
                <a:latin typeface="+mn-lt"/>
                <a:ea typeface="굴림" panose="020B0600000101010101" pitchFamily="50" charset="-127"/>
              </a:rPr>
              <a:t>LSTM </a:t>
            </a:r>
            <a:r>
              <a:rPr lang="ko-KR" altLang="en-US" sz="1800" dirty="0">
                <a:latin typeface="+mn-lt"/>
                <a:ea typeface="굴림" panose="020B0600000101010101" pitchFamily="50" charset="-127"/>
              </a:rPr>
              <a:t>블록 구조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0E5EB04-8837-47ED-B239-936B331BA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016" y="2189280"/>
            <a:ext cx="2506651" cy="4097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AC9932E-A569-42A6-9EC5-FF4DADC83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042" y="2577064"/>
            <a:ext cx="2331159" cy="5326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BF75DE5-E2BA-41F4-B0D9-CB4FAED2C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1993" y="3034225"/>
            <a:ext cx="2944359" cy="317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19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6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모델링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sentiment classifier</a:t>
            </a:r>
          </a:p>
        </p:txBody>
      </p:sp>
      <p:sp>
        <p:nvSpPr>
          <p:cNvPr id="68" name="내용 개체 틀 2">
            <a:extLst>
              <a:ext uri="{FF2B5EF4-FFF2-40B4-BE49-F238E27FC236}">
                <a16:creationId xmlns:a16="http://schemas.microsoft.com/office/drawing/2014/main" id="{1E59F7CA-004B-401A-9BF5-F468DA1B0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604" y="1623412"/>
            <a:ext cx="8229600" cy="449263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CNN Architecture [Kim, 2014]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ko-KR" altLang="ko-KR" sz="18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3" name="그림 5">
            <a:extLst>
              <a:ext uri="{FF2B5EF4-FFF2-40B4-BE49-F238E27FC236}">
                <a16:creationId xmlns:a16="http://schemas.microsoft.com/office/drawing/2014/main" id="{3DA6FFFD-9F5D-4D55-A9CE-A0BA7360F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45" y="2994434"/>
            <a:ext cx="4904314" cy="2033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Illustration of a Convolutional Neural Network (CNN) architecture for sentence classification. Here we depict three filter region sizes: 2, 3 and 4, each of which has 2 filters. Every filter performs convolution on the sentence matrix and generates (variable-length) feature maps. Then 1-max pooling is performed over each map, i.e., the largest number from each feature map is recorded. Thus a univariate feature vector is generated from all six maps, and these 6 features are concatenated to form a feature vector for the penultimate layer. The final softmax layer then receives this feature vector as input and uses it to classify the sentence; here we assume binary classification and hence depict two possible output states. Source: hang, Y., &amp; Wallace, B. (2015). A Sensitivity Analysis of (and Practitioners’ Guide to) Convolutional Neural Networks for Sentence Classification">
            <a:extLst>
              <a:ext uri="{FF2B5EF4-FFF2-40B4-BE49-F238E27FC236}">
                <a16:creationId xmlns:a16="http://schemas.microsoft.com/office/drawing/2014/main" id="{F5A7D1D3-8709-4201-84EE-F7FA01490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642" y="1769960"/>
            <a:ext cx="4897005" cy="448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2745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6268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모델링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sentiment classifier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58A35-251F-42CB-AD35-AB5F91FF3C24}"/>
              </a:ext>
            </a:extLst>
          </p:cNvPr>
          <p:cNvSpPr txBox="1"/>
          <p:nvPr/>
        </p:nvSpPr>
        <p:spPr>
          <a:xfrm>
            <a:off x="608139" y="1555068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Hyper Parameter Tuning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864923-5693-4EA8-97D4-FCD48A582ABD}"/>
              </a:ext>
            </a:extLst>
          </p:cNvPr>
          <p:cNvSpPr txBox="1"/>
          <p:nvPr/>
        </p:nvSpPr>
        <p:spPr>
          <a:xfrm>
            <a:off x="664288" y="4427485"/>
            <a:ext cx="518306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튜닝에는 </a:t>
            </a: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CNN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의 </a:t>
            </a: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Hyper Parameter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만 사용</a:t>
            </a: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prstClr val="black"/>
              </a:solidFill>
              <a:ea typeface="맑은 고딕" panose="020B0503020000020004" pitchFamily="50" charset="-127"/>
            </a:endParaRPr>
          </a:p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Window sizes: 3, 4, 5, 6, 7, 8</a:t>
            </a:r>
          </a:p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Number of filters: 100</a:t>
            </a:r>
            <a:endParaRPr lang="en-US" altLang="ko-KR" sz="12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endParaRPr lang="en-US" altLang="ko-KR" sz="12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2.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Window sizes: 2, 3, 4</a:t>
            </a:r>
          </a:p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Number of filters: 128</a:t>
            </a:r>
          </a:p>
          <a:p>
            <a:endParaRPr lang="en-US" altLang="ko-KR" sz="12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Window sizes: 2, 3, 4, 5</a:t>
            </a:r>
          </a:p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Number of filters: 256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B680D25-353E-4999-8205-24B9CDA54B5C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2CBC3FA-A03B-4347-9F88-0E825B1094C3}"/>
              </a:ext>
            </a:extLst>
          </p:cNvPr>
          <p:cNvSpPr txBox="1"/>
          <p:nvPr/>
        </p:nvSpPr>
        <p:spPr>
          <a:xfrm>
            <a:off x="3357292" y="2117326"/>
            <a:ext cx="1982174" cy="1995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Dropout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Max length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Hidden size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Number of layers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Batch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normalization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Window sizes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Number of filters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855606-1598-43AF-9EA0-79D18C715AB5}"/>
              </a:ext>
            </a:extLst>
          </p:cNvPr>
          <p:cNvSpPr txBox="1"/>
          <p:nvPr/>
        </p:nvSpPr>
        <p:spPr>
          <a:xfrm>
            <a:off x="607652" y="2117326"/>
            <a:ext cx="1692203" cy="1718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Gpu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Minimum Vocab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Maximum Vocab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Batch Size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Epochs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Word Vector Size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5EB865-A408-4348-8628-88D18E239366}"/>
              </a:ext>
            </a:extLst>
          </p:cNvPr>
          <p:cNvSpPr txBox="1"/>
          <p:nvPr/>
        </p:nvSpPr>
        <p:spPr>
          <a:xfrm>
            <a:off x="6288015" y="1555068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결과 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_ Test Data Set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FA656C5-D159-4A73-90AB-E98974043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641" y="3046697"/>
            <a:ext cx="2180754" cy="67678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1DBD416-1AE0-466F-A910-ED620F7AD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652" y="4057704"/>
            <a:ext cx="2180754" cy="67678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B55D7AF-617A-4164-BE03-01B04091D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4652" y="3046697"/>
            <a:ext cx="2180754" cy="67678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D6260D5-6519-425B-8273-58F0C88E3146}"/>
              </a:ext>
            </a:extLst>
          </p:cNvPr>
          <p:cNvSpPr txBox="1"/>
          <p:nvPr/>
        </p:nvSpPr>
        <p:spPr>
          <a:xfrm>
            <a:off x="9098641" y="2768579"/>
            <a:ext cx="2357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2. Accuracy : 0.9276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57F0B9-C63E-4E5A-8F3E-65FAE30F6A8D}"/>
              </a:ext>
            </a:extLst>
          </p:cNvPr>
          <p:cNvSpPr txBox="1"/>
          <p:nvPr/>
        </p:nvSpPr>
        <p:spPr>
          <a:xfrm>
            <a:off x="6344652" y="2768579"/>
            <a:ext cx="2357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1. Accuracy : 0.9304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8C8F51-C6D8-4CA1-994E-6021FC6A7483}"/>
              </a:ext>
            </a:extLst>
          </p:cNvPr>
          <p:cNvSpPr txBox="1"/>
          <p:nvPr/>
        </p:nvSpPr>
        <p:spPr>
          <a:xfrm>
            <a:off x="6344652" y="3780705"/>
            <a:ext cx="2357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3. Accuracy : 0.9357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6CC630-7E8A-4B4E-A502-09C0916DFC8E}"/>
              </a:ext>
            </a:extLst>
          </p:cNvPr>
          <p:cNvSpPr txBox="1"/>
          <p:nvPr/>
        </p:nvSpPr>
        <p:spPr>
          <a:xfrm>
            <a:off x="8702117" y="4218363"/>
            <a:ext cx="3537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accuracy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를 기준으로 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번 모델 선택</a:t>
            </a:r>
            <a:endParaRPr lang="en-US" altLang="ko-KR" sz="14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0F9066-C60F-40CB-B28B-70F27F818572}"/>
              </a:ext>
            </a:extLst>
          </p:cNvPr>
          <p:cNvSpPr txBox="1"/>
          <p:nvPr/>
        </p:nvSpPr>
        <p:spPr>
          <a:xfrm>
            <a:off x="6288014" y="2030354"/>
            <a:ext cx="5183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Test Data Set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: positive/negative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로 레이블 된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30,000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개 리뷰 데이터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6CBEE2-610A-47B7-B3C4-573BCE32A933}"/>
              </a:ext>
            </a:extLst>
          </p:cNvPr>
          <p:cNvSpPr txBox="1"/>
          <p:nvPr/>
        </p:nvSpPr>
        <p:spPr>
          <a:xfrm>
            <a:off x="6273045" y="4941885"/>
            <a:ext cx="518306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Best Loss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LST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M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Epoch 2 - loss=1.5701e-01 accuracy=0.9442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CNN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Epoch 4 - loss=1.6067e-01 accuracy=0.9420</a:t>
            </a:r>
            <a:endParaRPr lang="en-US" altLang="ko-KR" sz="14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056B69-1F25-449C-8FF8-5EC65F8B8150}"/>
              </a:ext>
            </a:extLst>
          </p:cNvPr>
          <p:cNvSpPr txBox="1"/>
          <p:nvPr/>
        </p:nvSpPr>
        <p:spPr>
          <a:xfrm>
            <a:off x="2323668" y="2117326"/>
            <a:ext cx="885356" cy="1718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-1</a:t>
            </a:r>
          </a:p>
          <a:p>
            <a:pPr algn="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5</a:t>
            </a:r>
          </a:p>
          <a:p>
            <a:pPr algn="r">
              <a:lnSpc>
                <a:spcPct val="150000"/>
              </a:lnSpc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999,999</a:t>
            </a:r>
          </a:p>
          <a:p>
            <a:pPr algn="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256</a:t>
            </a:r>
          </a:p>
          <a:p>
            <a:pPr algn="r">
              <a:lnSpc>
                <a:spcPct val="150000"/>
              </a:lnSpc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</a:t>
            </a:r>
          </a:p>
          <a:p>
            <a:pPr algn="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256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70D98C-3957-4FF3-BEB1-FE689424E24A}"/>
              </a:ext>
            </a:extLst>
          </p:cNvPr>
          <p:cNvSpPr txBox="1"/>
          <p:nvPr/>
        </p:nvSpPr>
        <p:spPr>
          <a:xfrm>
            <a:off x="5021114" y="2117326"/>
            <a:ext cx="885356" cy="1995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.3</a:t>
            </a:r>
          </a:p>
          <a:p>
            <a:pPr algn="r">
              <a:lnSpc>
                <a:spcPct val="150000"/>
              </a:lnSpc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256</a:t>
            </a:r>
            <a:endParaRPr lang="en-US" altLang="ko-KR" sz="12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512</a:t>
            </a:r>
          </a:p>
          <a:p>
            <a:pPr algn="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4</a:t>
            </a:r>
          </a:p>
          <a:p>
            <a:pPr algn="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True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algn="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Tuning</a:t>
            </a:r>
          </a:p>
          <a:p>
            <a:pPr algn="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Tuning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2215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57A780-8BA3-4A81-ADAF-8E110E9ECF7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82C7A8-CC16-46A1-90F4-BCAF9B053958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5D0B92-33A2-449B-9FE4-74021A79919E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defRPr/>
            </a:pPr>
            <a:r>
              <a:rPr lang="ko-KR" altLang="en-US" sz="36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모델링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topic classifier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C8BC86-1798-4A07-AB30-7CF316D9F602}"/>
              </a:ext>
            </a:extLst>
          </p:cNvPr>
          <p:cNvSpPr txBox="1"/>
          <p:nvPr/>
        </p:nvSpPr>
        <p:spPr>
          <a:xfrm>
            <a:off x="608139" y="1555068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Topic Classification By </a:t>
            </a:r>
            <a:r>
              <a:rPr lang="en-US" altLang="ko-KR" sz="20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Fasttext</a:t>
            </a:r>
            <a:endParaRPr lang="en-US" altLang="ko-KR" sz="20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AAEC7D-4314-4F64-B651-8EC36FE172F9}"/>
              </a:ext>
            </a:extLst>
          </p:cNvPr>
          <p:cNvSpPr txBox="1"/>
          <p:nvPr/>
        </p:nvSpPr>
        <p:spPr>
          <a:xfrm>
            <a:off x="598659" y="2132431"/>
            <a:ext cx="5183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Topic</a:t>
            </a:r>
            <a:r>
              <a:rPr lang="ko-KR" altLang="en-US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–</a:t>
            </a:r>
            <a:r>
              <a:rPr lang="ko-KR" altLang="en-US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Keyword Table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A935AEC-6B81-45CE-8FF0-5842AB3A3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597" y="4985175"/>
            <a:ext cx="5548707" cy="151740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CE9974-040A-4770-8F22-94C30C481417}"/>
              </a:ext>
            </a:extLst>
          </p:cNvPr>
          <p:cNvSpPr txBox="1"/>
          <p:nvPr/>
        </p:nvSpPr>
        <p:spPr>
          <a:xfrm>
            <a:off x="6344652" y="4705580"/>
            <a:ext cx="5183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분류된 </a:t>
            </a:r>
            <a:r>
              <a:rPr lang="en-US" altLang="ko-KR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Data Set </a:t>
            </a:r>
            <a:r>
              <a:rPr lang="ko-KR" altLang="en-US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예시</a:t>
            </a:r>
            <a:endParaRPr lang="en-US" altLang="ko-KR" sz="12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95B884-6C1C-43D6-913D-6B377A81EEDD}"/>
              </a:ext>
            </a:extLst>
          </p:cNvPr>
          <p:cNvCxnSpPr>
            <a:cxnSpLocks/>
          </p:cNvCxnSpPr>
          <p:nvPr/>
        </p:nvCxnSpPr>
        <p:spPr>
          <a:xfrm>
            <a:off x="6096000" y="1348507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794E15F0-D63D-42A2-8F4A-F0B344BBC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714" y="2417280"/>
            <a:ext cx="4418478" cy="417409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45FAD36-3095-441A-A3C2-51D4354DD750}"/>
              </a:ext>
            </a:extLst>
          </p:cNvPr>
          <p:cNvSpPr txBox="1"/>
          <p:nvPr/>
        </p:nvSpPr>
        <p:spPr>
          <a:xfrm>
            <a:off x="6344652" y="1547197"/>
            <a:ext cx="518306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연구자가 분석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Data Set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의 리뷰 중 약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10,000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개의 데이터를 확인하여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8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개의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Topic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 지정</a:t>
            </a: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각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Topic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별로 연구자가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Seed Word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를 선정</a:t>
            </a: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kern="1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KeyWord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확장을 위해 </a:t>
            </a:r>
            <a:r>
              <a:rPr lang="en-US" altLang="ko-KR" sz="1600" kern="1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Fasttext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를 이용하여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Review Data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에서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Seed Word 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와 높은 유사도를 가진 동시 출현 단어들을 추출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분석 대상은 명사로 제한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앞서 도출한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8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개의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Topic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중 해당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Topic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을 대표하는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keyword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를 기준으로 리뷰에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Topic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을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Label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함</a:t>
            </a: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422FF8-8C22-4AF6-8C70-F11E318EDE5A}"/>
              </a:ext>
            </a:extLst>
          </p:cNvPr>
          <p:cNvSpPr txBox="1"/>
          <p:nvPr/>
        </p:nvSpPr>
        <p:spPr>
          <a:xfrm>
            <a:off x="6614678" y="6489498"/>
            <a:ext cx="51830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8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0: </a:t>
            </a:r>
            <a:r>
              <a:rPr lang="ko-KR" altLang="en-US" sz="8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해당 토픽 미포함</a:t>
            </a:r>
            <a:r>
              <a:rPr lang="en-US" altLang="ko-KR" sz="8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8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8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1: </a:t>
            </a:r>
            <a:r>
              <a:rPr lang="ko-KR" altLang="en-US" sz="8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해당 토픽 포함</a:t>
            </a:r>
            <a:endParaRPr lang="en-US" altLang="ko-KR" sz="8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682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57A780-8BA3-4A81-ADAF-8E110E9ECF7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069C25-B695-40F7-899C-C379099A77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885" y="4267178"/>
            <a:ext cx="2921202" cy="194746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82C7A8-CC16-46A1-90F4-BCAF9B053958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5D0B92-33A2-449B-9FE4-74021A79919E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모델링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topic classifier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C8BC86-1798-4A07-AB30-7CF316D9F602}"/>
              </a:ext>
            </a:extLst>
          </p:cNvPr>
          <p:cNvSpPr txBox="1"/>
          <p:nvPr/>
        </p:nvSpPr>
        <p:spPr>
          <a:xfrm>
            <a:off x="608139" y="1478288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Topic Classification _ Test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25F1EB-DA73-48FE-B902-CB7C9F28D439}"/>
              </a:ext>
            </a:extLst>
          </p:cNvPr>
          <p:cNvSpPr txBox="1"/>
          <p:nvPr/>
        </p:nvSpPr>
        <p:spPr>
          <a:xfrm>
            <a:off x="614747" y="3674274"/>
            <a:ext cx="1870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Accuracy: 0.753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Recall: 0.230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E58A1C-2C59-4995-BFE4-C242F019815E}"/>
              </a:ext>
            </a:extLst>
          </p:cNvPr>
          <p:cNvSpPr txBox="1"/>
          <p:nvPr/>
        </p:nvSpPr>
        <p:spPr>
          <a:xfrm>
            <a:off x="3571659" y="3674274"/>
            <a:ext cx="1870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Accuracy: 0.857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Recall: 0.664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B6EDDB-F868-49BD-95C6-75F095311884}"/>
              </a:ext>
            </a:extLst>
          </p:cNvPr>
          <p:cNvSpPr txBox="1"/>
          <p:nvPr/>
        </p:nvSpPr>
        <p:spPr>
          <a:xfrm>
            <a:off x="6536281" y="3674274"/>
            <a:ext cx="1870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Accuracy: 0.912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Recall: 0.699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FD72631-68C5-4093-A913-D40C5102ADBF}"/>
              </a:ext>
            </a:extLst>
          </p:cNvPr>
          <p:cNvSpPr txBox="1"/>
          <p:nvPr/>
        </p:nvSpPr>
        <p:spPr>
          <a:xfrm>
            <a:off x="9497048" y="3674274"/>
            <a:ext cx="1870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Accuracy: 0.981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Recall: 0.561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19B7CC-2BD7-45C3-9977-EA874930C7A3}"/>
              </a:ext>
            </a:extLst>
          </p:cNvPr>
          <p:cNvSpPr txBox="1"/>
          <p:nvPr/>
        </p:nvSpPr>
        <p:spPr>
          <a:xfrm>
            <a:off x="614747" y="6114336"/>
            <a:ext cx="1870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Accuracy: 0.959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Recall: 0.346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EB6CB07-B5F9-4781-9C22-D2ABD67EF503}"/>
              </a:ext>
            </a:extLst>
          </p:cNvPr>
          <p:cNvSpPr txBox="1"/>
          <p:nvPr/>
        </p:nvSpPr>
        <p:spPr>
          <a:xfrm>
            <a:off x="3571659" y="6114336"/>
            <a:ext cx="1870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Accuracy: 0.969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Recall: 0.691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8FB31C-18FA-4CBE-B059-4534E6DCC5F3}"/>
              </a:ext>
            </a:extLst>
          </p:cNvPr>
          <p:cNvSpPr txBox="1"/>
          <p:nvPr/>
        </p:nvSpPr>
        <p:spPr>
          <a:xfrm>
            <a:off x="6536281" y="6114336"/>
            <a:ext cx="1870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Accuracy: 0.977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Recall: 0.4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A51F526-60FC-4CA9-93F7-5E0AF39B7FD2}"/>
              </a:ext>
            </a:extLst>
          </p:cNvPr>
          <p:cNvSpPr txBox="1"/>
          <p:nvPr/>
        </p:nvSpPr>
        <p:spPr>
          <a:xfrm>
            <a:off x="9497048" y="6114336"/>
            <a:ext cx="1870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Accuracy: 0.993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Recall: 0.583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EDC803-34D7-4ADF-8FBE-8EE28CCE9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44" y="4267814"/>
            <a:ext cx="2921201" cy="194746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2F6E51E-194E-42EA-9F55-22F5FFD590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774" y="4267178"/>
            <a:ext cx="2923111" cy="194874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9DE2788-D3C1-43CA-9268-7A31D8AB0E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59" y="4267179"/>
            <a:ext cx="2923110" cy="194874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0DD1BB5-338E-4B5C-A7B3-8E77A9B120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950" y="1845148"/>
            <a:ext cx="2921202" cy="194746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E7C7C6C-1DAA-4F32-AE3C-FB26C05D57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45466"/>
            <a:ext cx="2921202" cy="194746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4EDA2E3-A6C1-476B-85AE-5435B34526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94" y="1843501"/>
            <a:ext cx="2921202" cy="194746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9AB32F16-3EA7-4F42-9A3A-BB478CDA01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43" y="1845148"/>
            <a:ext cx="2921202" cy="194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31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626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모델 적용</a:t>
            </a: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overview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58A35-251F-42CB-AD35-AB5F91FF3C24}"/>
              </a:ext>
            </a:extLst>
          </p:cNvPr>
          <p:cNvSpPr txBox="1"/>
          <p:nvPr/>
        </p:nvSpPr>
        <p:spPr>
          <a:xfrm>
            <a:off x="608139" y="1555068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데이터 설명</a:t>
            </a:r>
            <a:endParaRPr kumimoji="0" lang="en-US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305BC49-8B84-4048-9EDB-5A8DA7805F48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83076FD-D3DA-4248-B7F8-4AEABEA9BC1A}"/>
              </a:ext>
            </a:extLst>
          </p:cNvPr>
          <p:cNvSpPr txBox="1"/>
          <p:nvPr/>
        </p:nvSpPr>
        <p:spPr>
          <a:xfrm>
            <a:off x="625251" y="2111846"/>
            <a:ext cx="51830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리뷰 기간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: 2018.01.01 ~ 2021.05.19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리뷰 수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742950" lvl="1" indent="-285750">
              <a:buFontTx/>
              <a:buChar char="-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쿠팡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62,375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742950" lvl="1" indent="-285750">
              <a:buFontTx/>
              <a:buChar char="-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롯데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ON : 3,328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742950" lvl="1" indent="-285750">
              <a:buFontTx/>
              <a:buChar char="-"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SSG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닷컴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: 8,784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2D07B3A-9F6D-4BBA-81B0-AE7929D9B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40243"/>
            <a:ext cx="5717904" cy="285895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A828AFF-EDA2-455A-8932-8E41B4442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18349"/>
            <a:ext cx="5717904" cy="285895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968025D-98D6-47D1-A166-5A5E76477D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0" y="3840242"/>
            <a:ext cx="5717904" cy="285895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84B78B1-C6E7-4F09-B6BF-2A2B50BD347F}"/>
              </a:ext>
            </a:extLst>
          </p:cNvPr>
          <p:cNvSpPr txBox="1"/>
          <p:nvPr/>
        </p:nvSpPr>
        <p:spPr>
          <a:xfrm>
            <a:off x="1704066" y="4225473"/>
            <a:ext cx="925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약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49.8%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A2D7B4-B1DF-4269-9331-1AB8C19D7AAC}"/>
              </a:ext>
            </a:extLst>
          </p:cNvPr>
          <p:cNvSpPr txBox="1"/>
          <p:nvPr/>
        </p:nvSpPr>
        <p:spPr>
          <a:xfrm>
            <a:off x="2169122" y="4980626"/>
            <a:ext cx="925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약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27.8%</a:t>
            </a:r>
          </a:p>
        </p:txBody>
      </p:sp>
    </p:spTree>
    <p:extLst>
      <p:ext uri="{BB962C8B-B14F-4D97-AF65-F5344CB8AC3E}">
        <p14:creationId xmlns:p14="http://schemas.microsoft.com/office/powerpoint/2010/main" val="3613663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626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결과 탐색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overview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58A35-251F-42CB-AD35-AB5F91FF3C24}"/>
              </a:ext>
            </a:extLst>
          </p:cNvPr>
          <p:cNvSpPr txBox="1"/>
          <p:nvPr/>
        </p:nvSpPr>
        <p:spPr>
          <a:xfrm>
            <a:off x="608139" y="1555068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분석 </a:t>
            </a:r>
            <a:endParaRPr kumimoji="0" lang="en-US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3076FD-D3DA-4248-B7F8-4AEABEA9BC1A}"/>
              </a:ext>
            </a:extLst>
          </p:cNvPr>
          <p:cNvSpPr txBox="1"/>
          <p:nvPr/>
        </p:nvSpPr>
        <p:spPr>
          <a:xfrm>
            <a:off x="625251" y="2111846"/>
            <a:ext cx="7318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롯데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ON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과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SSG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닷컴의 디지털 전환 전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/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후 비교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IPA(Importance Performance Analysis)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를 통해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Topic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분류</a:t>
            </a:r>
            <a:endParaRPr lang="en-US" altLang="ko-KR" sz="16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쿠팡의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데이터에 같은 분석 적용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6595D3C-9D84-44A4-97E0-7ABB927D120B}"/>
              </a:ext>
            </a:extLst>
          </p:cNvPr>
          <p:cNvCxnSpPr/>
          <p:nvPr/>
        </p:nvCxnSpPr>
        <p:spPr>
          <a:xfrm>
            <a:off x="955963" y="6012868"/>
            <a:ext cx="102800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A526523-9F31-48D8-99A6-DF9A11326E12}"/>
              </a:ext>
            </a:extLst>
          </p:cNvPr>
          <p:cNvSpPr txBox="1"/>
          <p:nvPr/>
        </p:nvSpPr>
        <p:spPr>
          <a:xfrm>
            <a:off x="595039" y="6070986"/>
            <a:ext cx="721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18.01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FC76BB-A201-4CF9-B4D6-3934AF524FCE}"/>
              </a:ext>
            </a:extLst>
          </p:cNvPr>
          <p:cNvSpPr txBox="1"/>
          <p:nvPr/>
        </p:nvSpPr>
        <p:spPr>
          <a:xfrm>
            <a:off x="4042865" y="6065117"/>
            <a:ext cx="721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19.03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6AEA74-F465-447B-90F8-39184507D0BF}"/>
              </a:ext>
            </a:extLst>
          </p:cNvPr>
          <p:cNvSpPr txBox="1"/>
          <p:nvPr/>
        </p:nvSpPr>
        <p:spPr>
          <a:xfrm>
            <a:off x="7427287" y="6070986"/>
            <a:ext cx="721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20.04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15753D-9531-4634-A431-28464519BBE6}"/>
              </a:ext>
            </a:extLst>
          </p:cNvPr>
          <p:cNvSpPr txBox="1"/>
          <p:nvPr/>
        </p:nvSpPr>
        <p:spPr>
          <a:xfrm>
            <a:off x="10875113" y="6070986"/>
            <a:ext cx="721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21.05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0DBBDF-E663-4B9D-B739-4CBF95E6D169}"/>
              </a:ext>
            </a:extLst>
          </p:cNvPr>
          <p:cNvSpPr txBox="1"/>
          <p:nvPr/>
        </p:nvSpPr>
        <p:spPr>
          <a:xfrm>
            <a:off x="3645076" y="6351338"/>
            <a:ext cx="1517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SSG</a:t>
            </a:r>
            <a:r>
              <a:rPr lang="ko-KR" altLang="en-US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닷컴 출시</a:t>
            </a:r>
            <a:endParaRPr lang="en-US" altLang="ko-KR" sz="12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F88EFE-BD41-4592-9991-A55D5B6C7AA2}"/>
              </a:ext>
            </a:extLst>
          </p:cNvPr>
          <p:cNvSpPr txBox="1"/>
          <p:nvPr/>
        </p:nvSpPr>
        <p:spPr>
          <a:xfrm>
            <a:off x="7029500" y="6351338"/>
            <a:ext cx="1517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2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LotteON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출시</a:t>
            </a:r>
            <a:endParaRPr lang="en-US" altLang="ko-KR" sz="12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E298D09-2EFC-484C-9ED8-DB3D10CDD9A6}"/>
              </a:ext>
            </a:extLst>
          </p:cNvPr>
          <p:cNvCxnSpPr>
            <a:cxnSpLocks/>
          </p:cNvCxnSpPr>
          <p:nvPr/>
        </p:nvCxnSpPr>
        <p:spPr>
          <a:xfrm flipV="1">
            <a:off x="4403789" y="3354853"/>
            <a:ext cx="0" cy="2653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23596DD-EEEF-4CF6-A61C-6ED3F281C36B}"/>
              </a:ext>
            </a:extLst>
          </p:cNvPr>
          <p:cNvCxnSpPr>
            <a:cxnSpLocks/>
          </p:cNvCxnSpPr>
          <p:nvPr/>
        </p:nvCxnSpPr>
        <p:spPr>
          <a:xfrm flipV="1">
            <a:off x="7879676" y="3631939"/>
            <a:ext cx="0" cy="2376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8023BEF5-055B-4531-ABBB-43759E9B8333}"/>
              </a:ext>
            </a:extLst>
          </p:cNvPr>
          <p:cNvSpPr/>
          <p:nvPr/>
        </p:nvSpPr>
        <p:spPr>
          <a:xfrm>
            <a:off x="1049560" y="3609873"/>
            <a:ext cx="3246582" cy="4556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36AC814-E196-4BE3-BC09-1F03B3A8E18F}"/>
              </a:ext>
            </a:extLst>
          </p:cNvPr>
          <p:cNvSpPr/>
          <p:nvPr/>
        </p:nvSpPr>
        <p:spPr>
          <a:xfrm>
            <a:off x="955963" y="3354853"/>
            <a:ext cx="3328300" cy="2769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신세계몰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</a:rPr>
              <a:t>이마트몰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74F73C81-38EF-4339-9B55-600CD1AC93E1}"/>
              </a:ext>
            </a:extLst>
          </p:cNvPr>
          <p:cNvSpPr/>
          <p:nvPr/>
        </p:nvSpPr>
        <p:spPr>
          <a:xfrm>
            <a:off x="4594859" y="3609873"/>
            <a:ext cx="6641173" cy="4556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4E07DC8-9CA4-45AC-AE72-1FC38BC4BA1C}"/>
              </a:ext>
            </a:extLst>
          </p:cNvPr>
          <p:cNvSpPr/>
          <p:nvPr/>
        </p:nvSpPr>
        <p:spPr>
          <a:xfrm>
            <a:off x="4523316" y="3354853"/>
            <a:ext cx="6712719" cy="2769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SSG</a:t>
            </a:r>
            <a:r>
              <a:rPr lang="ko-KR" altLang="en-US" sz="1400" dirty="0">
                <a:solidFill>
                  <a:schemeClr val="tx1"/>
                </a:solidFill>
              </a:rPr>
              <a:t> 닷컴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E5CFA8-2084-48B9-80D2-69D0E9256B3B}"/>
              </a:ext>
            </a:extLst>
          </p:cNvPr>
          <p:cNvSpPr txBox="1"/>
          <p:nvPr/>
        </p:nvSpPr>
        <p:spPr>
          <a:xfrm>
            <a:off x="1872952" y="3627447"/>
            <a:ext cx="1494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리뷰수</a:t>
            </a:r>
            <a:r>
              <a:rPr lang="en-US" altLang="ko-KR" sz="1200" dirty="0">
                <a:solidFill>
                  <a:schemeClr val="tx1"/>
                </a:solidFill>
              </a:rPr>
              <a:t>: 1,472</a:t>
            </a:r>
            <a:r>
              <a:rPr lang="ko-KR" altLang="en-US" sz="1200" dirty="0">
                <a:solidFill>
                  <a:schemeClr val="tx1"/>
                </a:solidFill>
              </a:rPr>
              <a:t>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긍정리뷰비율</a:t>
            </a:r>
            <a:r>
              <a:rPr lang="en-US" altLang="ko-KR" sz="1200" dirty="0">
                <a:solidFill>
                  <a:schemeClr val="tx1"/>
                </a:solidFill>
              </a:rPr>
              <a:t>: 60%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C002C74-FC53-44CF-8DBE-0ED8165B3AC7}"/>
              </a:ext>
            </a:extLst>
          </p:cNvPr>
          <p:cNvSpPr txBox="1"/>
          <p:nvPr/>
        </p:nvSpPr>
        <p:spPr>
          <a:xfrm>
            <a:off x="7132515" y="3627447"/>
            <a:ext cx="1494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리뷰수</a:t>
            </a:r>
            <a:r>
              <a:rPr lang="en-US" altLang="ko-KR" sz="1200" dirty="0">
                <a:solidFill>
                  <a:schemeClr val="tx1"/>
                </a:solidFill>
              </a:rPr>
              <a:t>: 1,856</a:t>
            </a:r>
            <a:r>
              <a:rPr lang="ko-KR" altLang="en-US" sz="1200" dirty="0">
                <a:solidFill>
                  <a:schemeClr val="tx1"/>
                </a:solidFill>
              </a:rPr>
              <a:t>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긍정리뷰비율</a:t>
            </a:r>
            <a:r>
              <a:rPr lang="en-US" altLang="ko-KR" sz="1200" dirty="0">
                <a:solidFill>
                  <a:schemeClr val="tx1"/>
                </a:solidFill>
              </a:rPr>
              <a:t>: 56%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BDF88944-5A78-40D3-A02F-1CB469A104A4}"/>
              </a:ext>
            </a:extLst>
          </p:cNvPr>
          <p:cNvSpPr/>
          <p:nvPr/>
        </p:nvSpPr>
        <p:spPr>
          <a:xfrm>
            <a:off x="1080110" y="4490517"/>
            <a:ext cx="6647358" cy="4556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6DAB19-DD83-49BA-A4BA-E7BF3FC3A18D}"/>
              </a:ext>
            </a:extLst>
          </p:cNvPr>
          <p:cNvSpPr txBox="1"/>
          <p:nvPr/>
        </p:nvSpPr>
        <p:spPr>
          <a:xfrm>
            <a:off x="3596699" y="4508091"/>
            <a:ext cx="154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리뷰수</a:t>
            </a:r>
            <a:r>
              <a:rPr lang="en-US" altLang="ko-KR" sz="1200" dirty="0">
                <a:solidFill>
                  <a:schemeClr val="tx1"/>
                </a:solidFill>
              </a:rPr>
              <a:t>: 1,198</a:t>
            </a:r>
            <a:r>
              <a:rPr lang="ko-KR" altLang="en-US" sz="1200" dirty="0">
                <a:solidFill>
                  <a:schemeClr val="tx1"/>
                </a:solidFill>
              </a:rPr>
              <a:t>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긍정리뷰비율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: 38%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748A849-B381-48BE-9909-FA0CEF641C52}"/>
              </a:ext>
            </a:extLst>
          </p:cNvPr>
          <p:cNvSpPr/>
          <p:nvPr/>
        </p:nvSpPr>
        <p:spPr>
          <a:xfrm>
            <a:off x="955962" y="4234709"/>
            <a:ext cx="6804189" cy="2769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롯데마트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16CD05F-EE8C-4164-BC47-4B639FE57F9C}"/>
              </a:ext>
            </a:extLst>
          </p:cNvPr>
          <p:cNvSpPr/>
          <p:nvPr/>
        </p:nvSpPr>
        <p:spPr>
          <a:xfrm>
            <a:off x="1080110" y="5359028"/>
            <a:ext cx="6647358" cy="4556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41DD7A-B459-4843-A42E-C07F5EC95491}"/>
              </a:ext>
            </a:extLst>
          </p:cNvPr>
          <p:cNvSpPr txBox="1"/>
          <p:nvPr/>
        </p:nvSpPr>
        <p:spPr>
          <a:xfrm>
            <a:off x="3596699" y="5376602"/>
            <a:ext cx="154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리뷰수</a:t>
            </a:r>
            <a:r>
              <a:rPr lang="en-US" altLang="ko-KR" sz="1200" dirty="0">
                <a:solidFill>
                  <a:schemeClr val="tx1"/>
                </a:solidFill>
              </a:rPr>
              <a:t>: 53,391</a:t>
            </a:r>
            <a:r>
              <a:rPr lang="ko-KR" altLang="en-US" sz="1200" dirty="0">
                <a:solidFill>
                  <a:schemeClr val="tx1"/>
                </a:solidFill>
              </a:rPr>
              <a:t>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긍정리뷰비율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: 85%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CAB811A-2FEF-49AE-89BF-D5AABA13A592}"/>
              </a:ext>
            </a:extLst>
          </p:cNvPr>
          <p:cNvSpPr/>
          <p:nvPr/>
        </p:nvSpPr>
        <p:spPr>
          <a:xfrm>
            <a:off x="955962" y="5113383"/>
            <a:ext cx="6804189" cy="2769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쿠팡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231CAA1-AF31-4F9E-9410-54471DA7D074}"/>
              </a:ext>
            </a:extLst>
          </p:cNvPr>
          <p:cNvSpPr/>
          <p:nvPr/>
        </p:nvSpPr>
        <p:spPr>
          <a:xfrm>
            <a:off x="8006832" y="4477932"/>
            <a:ext cx="3246582" cy="4556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BC932D6-DA57-4AFC-BD82-CA5645784F53}"/>
              </a:ext>
            </a:extLst>
          </p:cNvPr>
          <p:cNvSpPr txBox="1"/>
          <p:nvPr/>
        </p:nvSpPr>
        <p:spPr>
          <a:xfrm>
            <a:off x="8802974" y="4495506"/>
            <a:ext cx="154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리뷰수</a:t>
            </a:r>
            <a:r>
              <a:rPr lang="en-US" altLang="ko-KR" sz="1200" dirty="0">
                <a:solidFill>
                  <a:schemeClr val="tx1"/>
                </a:solidFill>
              </a:rPr>
              <a:t>: 7,586</a:t>
            </a:r>
            <a:r>
              <a:rPr lang="ko-KR" altLang="en-US" sz="1200" dirty="0">
                <a:solidFill>
                  <a:schemeClr val="tx1"/>
                </a:solidFill>
              </a:rPr>
              <a:t>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긍정리뷰비율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: 54%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2173807-A97B-4FA9-ADC9-AF43A17501F8}"/>
              </a:ext>
            </a:extLst>
          </p:cNvPr>
          <p:cNvSpPr/>
          <p:nvPr/>
        </p:nvSpPr>
        <p:spPr>
          <a:xfrm>
            <a:off x="8006832" y="5358576"/>
            <a:ext cx="3246582" cy="4556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07DA1BB-A6CD-4082-91AF-0B917C181B12}"/>
              </a:ext>
            </a:extLst>
          </p:cNvPr>
          <p:cNvSpPr txBox="1"/>
          <p:nvPr/>
        </p:nvSpPr>
        <p:spPr>
          <a:xfrm>
            <a:off x="8802974" y="5376150"/>
            <a:ext cx="154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리뷰수</a:t>
            </a:r>
            <a:r>
              <a:rPr lang="en-US" altLang="ko-KR" sz="1200" dirty="0">
                <a:solidFill>
                  <a:schemeClr val="tx1"/>
                </a:solidFill>
              </a:rPr>
              <a:t>: 8,984</a:t>
            </a:r>
            <a:r>
              <a:rPr lang="ko-KR" altLang="en-US" sz="1200" dirty="0">
                <a:solidFill>
                  <a:schemeClr val="tx1"/>
                </a:solidFill>
              </a:rPr>
              <a:t>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긍정리뷰비율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: 53%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768AEEB-55AC-4B6A-8958-5C5767BA824E}"/>
              </a:ext>
            </a:extLst>
          </p:cNvPr>
          <p:cNvSpPr/>
          <p:nvPr/>
        </p:nvSpPr>
        <p:spPr>
          <a:xfrm>
            <a:off x="7999202" y="4231985"/>
            <a:ext cx="3236833" cy="2769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롯데</a:t>
            </a:r>
            <a:r>
              <a:rPr lang="en-US" altLang="ko-KR" sz="1400" dirty="0">
                <a:solidFill>
                  <a:schemeClr val="tx1"/>
                </a:solidFill>
              </a:rPr>
              <a:t>ON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EA5E1C3-EA5B-4057-A6BF-9571D34FB22C}"/>
              </a:ext>
            </a:extLst>
          </p:cNvPr>
          <p:cNvSpPr/>
          <p:nvPr/>
        </p:nvSpPr>
        <p:spPr>
          <a:xfrm>
            <a:off x="7999202" y="5108106"/>
            <a:ext cx="3236833" cy="2769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쿠팡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7741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결과 탐색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롯데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ON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1EDB53C-E01B-46E5-9F1D-DF0A434BF29C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F2BF0169-1B78-4EDF-9487-E1D89E526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56" y="3864311"/>
            <a:ext cx="5641850" cy="28209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0D0932E-D94C-4A81-93C8-C0B472CF9C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56" y="1242490"/>
            <a:ext cx="5641850" cy="28209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F57463-2C1D-476E-B7FC-856B6F3B7E6B}"/>
              </a:ext>
            </a:extLst>
          </p:cNvPr>
          <p:cNvSpPr txBox="1"/>
          <p:nvPr/>
        </p:nvSpPr>
        <p:spPr>
          <a:xfrm>
            <a:off x="6218275" y="1494017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모비율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검정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&amp; IPA</a:t>
            </a:r>
            <a:endParaRPr kumimoji="0" lang="en-US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3B34CB1-67FB-4480-B226-7F3B936A4A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967" y="3329005"/>
            <a:ext cx="3025507" cy="302550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5CE0DCA-8A56-4CDA-9295-BD2FE3E1A7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231" y="3340678"/>
            <a:ext cx="3025507" cy="30255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BCB7EE-25F4-44BB-9427-079BCC57C230}"/>
              </a:ext>
            </a:extLst>
          </p:cNvPr>
          <p:cNvSpPr txBox="1"/>
          <p:nvPr/>
        </p:nvSpPr>
        <p:spPr>
          <a:xfrm>
            <a:off x="10363200" y="6249589"/>
            <a:ext cx="14654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해당 토픽 언급 비율</a:t>
            </a:r>
            <a:endParaRPr lang="en-US" altLang="ko-KR" sz="1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긍정 리뷰 비율</a:t>
            </a:r>
            <a:endParaRPr lang="en-US" altLang="ko-KR" sz="1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075CA2-8C6B-4B44-BE2F-32941F41328D}"/>
              </a:ext>
            </a:extLst>
          </p:cNvPr>
          <p:cNvSpPr txBox="1"/>
          <p:nvPr/>
        </p:nvSpPr>
        <p:spPr>
          <a:xfrm>
            <a:off x="9472583" y="6249589"/>
            <a:ext cx="11511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Importance: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endParaRPr lang="en-US" altLang="ko-KR" sz="1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Performance: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BC0F8BD-C614-4CAB-9FA2-2966D338F3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2352" y="2121083"/>
            <a:ext cx="5367657" cy="94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03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결과 탐색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SSG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닷컴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1EDB53C-E01B-46E5-9F1D-DF0A434BF29C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CF57463-2C1D-476E-B7FC-856B6F3B7E6B}"/>
              </a:ext>
            </a:extLst>
          </p:cNvPr>
          <p:cNvSpPr txBox="1"/>
          <p:nvPr/>
        </p:nvSpPr>
        <p:spPr>
          <a:xfrm>
            <a:off x="6218275" y="1494017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모비율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검정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&amp; IPA</a:t>
            </a:r>
            <a:endParaRPr kumimoji="0" lang="en-US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D6E0D7D-6CF9-423B-9E03-CBE96C1D9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85" y="1241977"/>
            <a:ext cx="5641848" cy="28209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23DECA1-3AE8-4D68-B345-BEC89E808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65" y="3869317"/>
            <a:ext cx="5641848" cy="28209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DCA0203-6636-4500-A8A7-509DCFA790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175" y="3334018"/>
            <a:ext cx="3025509" cy="302550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6347BA5-0C95-4D30-B224-10980054BE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229" y="3340050"/>
            <a:ext cx="3025509" cy="30255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5870A2-C999-4893-93E2-9121C6FC9FD1}"/>
              </a:ext>
            </a:extLst>
          </p:cNvPr>
          <p:cNvSpPr txBox="1"/>
          <p:nvPr/>
        </p:nvSpPr>
        <p:spPr>
          <a:xfrm>
            <a:off x="10363200" y="6249589"/>
            <a:ext cx="14654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해당 토픽 언급 비율</a:t>
            </a:r>
            <a:endParaRPr lang="en-US" altLang="ko-KR" sz="1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긍정 리뷰 비율</a:t>
            </a:r>
            <a:endParaRPr lang="en-US" altLang="ko-KR" sz="1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078DC8-45D8-4053-AE8A-FF6896F72B50}"/>
              </a:ext>
            </a:extLst>
          </p:cNvPr>
          <p:cNvSpPr txBox="1"/>
          <p:nvPr/>
        </p:nvSpPr>
        <p:spPr>
          <a:xfrm>
            <a:off x="9472583" y="6249589"/>
            <a:ext cx="11511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Importance: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endParaRPr lang="en-US" altLang="ko-KR" sz="1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Performance: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4799707-B023-46FE-BE15-D27B17CE21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2352" y="2129126"/>
            <a:ext cx="5367660" cy="94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4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결과 탐색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</a:t>
            </a:r>
            <a:r>
              <a:rPr kumimoji="0" lang="ko-KR" alt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쿠팡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1EDB53C-E01B-46E5-9F1D-DF0A434BF29C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CF57463-2C1D-476E-B7FC-856B6F3B7E6B}"/>
              </a:ext>
            </a:extLst>
          </p:cNvPr>
          <p:cNvSpPr txBox="1"/>
          <p:nvPr/>
        </p:nvSpPr>
        <p:spPr>
          <a:xfrm>
            <a:off x="6218275" y="1494017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모비율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검정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&amp; IPA</a:t>
            </a:r>
            <a:endParaRPr kumimoji="0" lang="en-US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9876D8B-D6F6-44EC-AB8C-95678AAA7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29" y="1246887"/>
            <a:ext cx="5631124" cy="281556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0E747BD-1090-456D-89F0-162597AAEA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81" y="3865438"/>
            <a:ext cx="5641849" cy="28209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1359F03-A817-4FFD-B5A0-D6C5B706429F}"/>
              </a:ext>
            </a:extLst>
          </p:cNvPr>
          <p:cNvSpPr txBox="1"/>
          <p:nvPr/>
        </p:nvSpPr>
        <p:spPr>
          <a:xfrm>
            <a:off x="10363200" y="6249589"/>
            <a:ext cx="14654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해당 토픽 언급 비율</a:t>
            </a:r>
            <a:endParaRPr lang="en-US" altLang="ko-KR" sz="1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긍정 리뷰 비율</a:t>
            </a:r>
            <a:endParaRPr lang="en-US" altLang="ko-KR" sz="1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F4F52E-EB08-42BD-94E7-258A5F484DD0}"/>
              </a:ext>
            </a:extLst>
          </p:cNvPr>
          <p:cNvSpPr txBox="1"/>
          <p:nvPr/>
        </p:nvSpPr>
        <p:spPr>
          <a:xfrm>
            <a:off x="9472583" y="6249589"/>
            <a:ext cx="11511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Importance: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endParaRPr lang="en-US" altLang="ko-KR" sz="1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Performance: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D481CC0-76CD-48EB-A031-997A8F3873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084" y="3336744"/>
            <a:ext cx="3025500" cy="30255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B41EC69-2968-4222-8E64-812CCE3332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925" y="3340681"/>
            <a:ext cx="3025500" cy="30255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8C6FC4B-EA00-4EA0-BE43-A998356AC6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6274" y="2136341"/>
            <a:ext cx="5367659" cy="94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87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626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380343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서론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_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연구배경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4C09C-66FF-4247-98D7-F0F1EBF66AF3}"/>
              </a:ext>
            </a:extLst>
          </p:cNvPr>
          <p:cNvSpPr txBox="1"/>
          <p:nvPr/>
        </p:nvSpPr>
        <p:spPr>
          <a:xfrm>
            <a:off x="608140" y="1555068"/>
            <a:ext cx="531842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디지털 전환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(‘Digital Transformation’)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 의한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뉴노멀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(‘New Normal’)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도래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COVID-19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장기화로 인해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언택트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소비가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뉴노멀로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부상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특히 식료품과 생필품까지 온라인 쇼핑으로 해결하려는 수요가 급증하여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쿠팡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11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번가 등 기존 온라인몰은 물론 포털 사이트인 네이버까지 쇼핑 서비스를 강화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이어 롯데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신세계 등 기존의 오프라인 중심의 유통 대기업들도 온라인 사업을 본격화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2732651-7DE2-4E13-81D6-440451F415B0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167B6B9-9104-47A9-99AB-4BC3F35A8B46}"/>
              </a:ext>
            </a:extLst>
          </p:cNvPr>
          <p:cNvSpPr txBox="1"/>
          <p:nvPr/>
        </p:nvSpPr>
        <p:spPr>
          <a:xfrm>
            <a:off x="1021285" y="5483208"/>
            <a:ext cx="20751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신세계의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SSG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닷컴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8D4756-B6FC-4DD2-B8A8-1B38A6C21643}"/>
              </a:ext>
            </a:extLst>
          </p:cNvPr>
          <p:cNvSpPr txBox="1"/>
          <p:nvPr/>
        </p:nvSpPr>
        <p:spPr>
          <a:xfrm>
            <a:off x="1021284" y="6110572"/>
            <a:ext cx="20751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롯데의 롯데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ON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DE0C42-AD22-41A7-8A65-BACBFB67E971}"/>
              </a:ext>
            </a:extLst>
          </p:cNvPr>
          <p:cNvSpPr txBox="1"/>
          <p:nvPr/>
        </p:nvSpPr>
        <p:spPr>
          <a:xfrm>
            <a:off x="2984954" y="5483208"/>
            <a:ext cx="2281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19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일 출범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56B49C-40E4-4AE0-BBC1-6490EAC452F9}"/>
              </a:ext>
            </a:extLst>
          </p:cNvPr>
          <p:cNvSpPr txBox="1"/>
          <p:nvPr/>
        </p:nvSpPr>
        <p:spPr>
          <a:xfrm>
            <a:off x="2984954" y="6135848"/>
            <a:ext cx="2281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28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일 출범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73A42B-B7EA-4895-8BE2-847EE0BC685C}"/>
              </a:ext>
            </a:extLst>
          </p:cNvPr>
          <p:cNvSpPr txBox="1"/>
          <p:nvPr/>
        </p:nvSpPr>
        <p:spPr>
          <a:xfrm>
            <a:off x="6288346" y="1544959"/>
            <a:ext cx="529567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 b="1" dirty="0" err="1"/>
              <a:t>언택트</a:t>
            </a:r>
            <a:r>
              <a:rPr lang="ko-KR" altLang="en-US" sz="2000" b="1" dirty="0"/>
              <a:t> 소비의 증가</a:t>
            </a:r>
            <a:r>
              <a:rPr lang="en-US" altLang="ko-KR" sz="2000" b="1" dirty="0"/>
              <a:t>, 1-2</a:t>
            </a:r>
            <a:r>
              <a:rPr lang="ko-KR" altLang="en-US" sz="2000" b="1" dirty="0"/>
              <a:t>인가구의 증가로 </a:t>
            </a:r>
            <a:endParaRPr lang="en-US" altLang="ko-KR" sz="2000" b="1" dirty="0"/>
          </a:p>
          <a:p>
            <a:pPr latinLnBrk="0"/>
            <a:r>
              <a:rPr lang="ko-KR" altLang="en-US" sz="2000" b="1" dirty="0"/>
              <a:t>고객 요구의 다양화</a:t>
            </a:r>
          </a:p>
          <a:p>
            <a:pPr latinLnBrk="0"/>
            <a:endParaRPr lang="en-US" altLang="ko-KR" sz="1600" dirty="0"/>
          </a:p>
          <a:p>
            <a:pPr latinLnBrk="0"/>
            <a:endParaRPr lang="ko-KR" altLang="en-US" sz="1600" dirty="0"/>
          </a:p>
          <a:p>
            <a:pPr marL="285750" indent="-285750" latinLnBrk="0">
              <a:buFontTx/>
              <a:buChar char="-"/>
            </a:pPr>
            <a:r>
              <a:rPr lang="ko-KR" altLang="en-US" sz="1600" dirty="0"/>
              <a:t>온라인 쇼핑 고객들의 요구가 점점 다양화</a:t>
            </a:r>
            <a:r>
              <a:rPr lang="en-US" altLang="ko-KR" sz="1600" dirty="0"/>
              <a:t>·</a:t>
            </a:r>
            <a:r>
              <a:rPr lang="ko-KR" altLang="en-US" sz="1600" dirty="0"/>
              <a:t>개인화</a:t>
            </a:r>
            <a:endParaRPr lang="en-US" altLang="ko-KR" sz="1600" dirty="0"/>
          </a:p>
          <a:p>
            <a:pPr marL="285750" indent="-285750" latinLnBrk="0">
              <a:buFontTx/>
              <a:buChar char="-"/>
            </a:pPr>
            <a:endParaRPr lang="en-US" altLang="ko-KR" sz="1600" dirty="0"/>
          </a:p>
          <a:p>
            <a:pPr marL="285750" indent="-285750" latinLnBrk="0">
              <a:buFontTx/>
              <a:buChar char="-"/>
            </a:pPr>
            <a:r>
              <a:rPr lang="ko-KR" altLang="en-US" sz="1600" dirty="0"/>
              <a:t>고객 만족 및 쇼핑 경험에 있어 개인화된 물류 서비스 중요성 증가 </a:t>
            </a:r>
          </a:p>
        </p:txBody>
      </p:sp>
      <p:sp>
        <p:nvSpPr>
          <p:cNvPr id="25" name="모서리가 둥근 직사각형 1">
            <a:extLst>
              <a:ext uri="{FF2B5EF4-FFF2-40B4-BE49-F238E27FC236}">
                <a16:creationId xmlns:a16="http://schemas.microsoft.com/office/drawing/2014/main" id="{3A1973B4-EA04-4007-9BAC-8AF1CC8B53D7}"/>
              </a:ext>
            </a:extLst>
          </p:cNvPr>
          <p:cNvSpPr/>
          <p:nvPr/>
        </p:nvSpPr>
        <p:spPr>
          <a:xfrm>
            <a:off x="6464810" y="4038357"/>
            <a:ext cx="4796065" cy="2231078"/>
          </a:xfrm>
          <a:prstGeom prst="roundRect">
            <a:avLst>
              <a:gd name="adj" fmla="val 25117"/>
            </a:avLst>
          </a:prstGeom>
          <a:solidFill>
            <a:srgbClr val="EDEDE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0D1F5BF-CEE7-48D0-BBC3-C4BAEBD642A0}"/>
              </a:ext>
            </a:extLst>
          </p:cNvPr>
          <p:cNvSpPr/>
          <p:nvPr/>
        </p:nvSpPr>
        <p:spPr>
          <a:xfrm>
            <a:off x="6729711" y="4142882"/>
            <a:ext cx="4364501" cy="202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400" dirty="0" err="1"/>
              <a:t>정연승</a:t>
            </a:r>
            <a:r>
              <a:rPr lang="ko-KR" altLang="en-US" sz="1400" dirty="0"/>
              <a:t> 한국유통학회장</a:t>
            </a:r>
            <a:r>
              <a:rPr lang="en-US" altLang="ko-KR" sz="1400" dirty="0"/>
              <a:t>(</a:t>
            </a:r>
            <a:r>
              <a:rPr lang="ko-KR" altLang="en-US" sz="1400" dirty="0"/>
              <a:t>단국대 경영학부 교수</a:t>
            </a:r>
            <a:r>
              <a:rPr lang="en-US" altLang="ko-KR" sz="1400" dirty="0"/>
              <a:t>)</a:t>
            </a:r>
            <a:r>
              <a:rPr lang="ko-KR" altLang="en-US" sz="1400" dirty="0"/>
              <a:t>은 </a:t>
            </a:r>
            <a:r>
              <a:rPr lang="en-US" altLang="ko-KR" sz="1400" dirty="0"/>
              <a:t>"</a:t>
            </a:r>
            <a:r>
              <a:rPr lang="ko-KR" altLang="en-US" sz="1400" dirty="0" err="1"/>
              <a:t>이커머스</a:t>
            </a:r>
            <a:r>
              <a:rPr lang="ko-KR" altLang="en-US" sz="1400" dirty="0"/>
              <a:t> 시장이 </a:t>
            </a:r>
            <a:r>
              <a:rPr lang="ko-KR" altLang="en-US" sz="1400" dirty="0" err="1"/>
              <a:t>개인화하고</a:t>
            </a:r>
            <a:r>
              <a:rPr lang="ko-KR" altLang="en-US" sz="1400" dirty="0"/>
              <a:t> 파편화된 소비 형태로 성장하고 있어 물류 배송 시스템도 다양한 모델이 필요한 상황</a:t>
            </a:r>
            <a:r>
              <a:rPr lang="en-US" altLang="ko-KR" sz="1400" dirty="0"/>
              <a:t>"</a:t>
            </a:r>
            <a:r>
              <a:rPr lang="ko-KR" altLang="en-US" sz="1400" dirty="0"/>
              <a:t>이라며 </a:t>
            </a:r>
            <a:r>
              <a:rPr lang="en-US" altLang="ko-KR" sz="1400" dirty="0"/>
              <a:t>"</a:t>
            </a:r>
            <a:r>
              <a:rPr lang="ko-KR" altLang="en-US" sz="1400" dirty="0"/>
              <a:t>이에 맞춰 다양한 물류 </a:t>
            </a:r>
            <a:r>
              <a:rPr lang="ko-KR" altLang="en-US" sz="1400" dirty="0" err="1"/>
              <a:t>스타트업의</a:t>
            </a:r>
            <a:r>
              <a:rPr lang="ko-KR" altLang="en-US" sz="1400" dirty="0"/>
              <a:t> 등장과 수요가 이어질 것</a:t>
            </a:r>
            <a:r>
              <a:rPr lang="en-US" altLang="ko-KR" sz="1400" dirty="0"/>
              <a:t>"</a:t>
            </a:r>
            <a:r>
              <a:rPr lang="ko-KR" altLang="en-US" sz="1400" dirty="0"/>
              <a:t>이라고 내다봤다</a:t>
            </a:r>
            <a:r>
              <a:rPr lang="en-US" altLang="ko-KR" sz="1400" dirty="0"/>
              <a:t>. </a:t>
            </a:r>
            <a:r>
              <a:rPr lang="ko-KR" altLang="en-US" sz="1400" dirty="0"/>
              <a:t>이어 롯데</a:t>
            </a:r>
            <a:r>
              <a:rPr lang="en-US" altLang="ko-KR" sz="1400" dirty="0"/>
              <a:t>, </a:t>
            </a:r>
            <a:r>
              <a:rPr lang="ko-KR" altLang="en-US" sz="1400" dirty="0"/>
              <a:t>신세계 등 유통 대기업들도 온라인 사업을 본격화했다</a:t>
            </a:r>
            <a:r>
              <a:rPr lang="en-US" altLang="ko-KR" sz="1400" dirty="0"/>
              <a:t>. [</a:t>
            </a:r>
            <a:r>
              <a:rPr lang="ko-KR" altLang="en-US" sz="1400" dirty="0" err="1"/>
              <a:t>조선비즈</a:t>
            </a:r>
            <a:r>
              <a:rPr lang="en-US" altLang="ko-KR" sz="1400" dirty="0"/>
              <a:t>, 2021.03.23.]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D2A116D-5BDA-4C0C-80F3-AB8DD30FF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987" y="5992914"/>
            <a:ext cx="678361" cy="67836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75FA8EB-BF4F-4350-B44D-B8673119814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820" y="5217609"/>
            <a:ext cx="917108" cy="91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66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defRPr/>
            </a:pPr>
            <a:r>
              <a:rPr lang="ko-KR" altLang="en-US" sz="36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추후 과제</a:t>
            </a:r>
            <a:endParaRPr lang="en-US" altLang="ko-KR" sz="3600" b="1" kern="0" dirty="0">
              <a:solidFill>
                <a:srgbClr val="4472C4">
                  <a:lumMod val="50000"/>
                </a:srgb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58A35-251F-42CB-AD35-AB5F91FF3C24}"/>
              </a:ext>
            </a:extLst>
          </p:cNvPr>
          <p:cNvSpPr txBox="1"/>
          <p:nvPr/>
        </p:nvSpPr>
        <p:spPr>
          <a:xfrm>
            <a:off x="608139" y="1555068"/>
            <a:ext cx="1098378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/>
            <a:r>
              <a:rPr lang="en-US" altLang="ko-KR" sz="2000" b="1" dirty="0">
                <a:solidFill>
                  <a:prstClr val="black"/>
                </a:solidFill>
              </a:rPr>
              <a:t>Future Work</a:t>
            </a:r>
          </a:p>
          <a:p>
            <a:pPr lvl="0" latinLnBrk="0"/>
            <a:endParaRPr lang="en-US" altLang="ko-KR" sz="2000" b="1" dirty="0">
              <a:solidFill>
                <a:prstClr val="black"/>
              </a:solidFill>
            </a:endParaRPr>
          </a:p>
          <a:p>
            <a:pPr lvl="0" latinLnBrk="0"/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Topic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classifier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성능향상을 위한 후속 연구</a:t>
            </a:r>
            <a:endParaRPr kumimoji="0" lang="en-US" altLang="ko-KR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lvl="0" indent="-457200" latinLnBrk="0">
              <a:buAutoNum type="arabicPeriod"/>
            </a:pPr>
            <a:endParaRPr lang="en-US" altLang="ko-KR" sz="20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lvl="0" latinLnBrk="0"/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최신 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NLP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알고리즘을 적용한 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Sentiment Classifier 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구축 및 적용</a:t>
            </a:r>
            <a:endParaRPr kumimoji="0" lang="en-US" altLang="ko-KR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lvl="0" latinLnBrk="0"/>
            <a:endParaRPr kumimoji="0" lang="en-US" altLang="ko-KR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lvl="0" latinLnBrk="0"/>
            <a:r>
              <a:rPr lang="en-US" altLang="ko-KR" sz="2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3. App Review Data</a:t>
            </a:r>
            <a:r>
              <a:rPr lang="ko-KR" altLang="en-US" sz="2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외의 </a:t>
            </a:r>
            <a:r>
              <a:rPr lang="en-US" altLang="ko-KR" sz="2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Review Data</a:t>
            </a:r>
            <a:r>
              <a:rPr lang="ko-KR" altLang="en-US" sz="2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수집 후 분석</a:t>
            </a:r>
            <a:endParaRPr lang="en-US" altLang="ko-KR" sz="20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lvl="0" latinLnBrk="0"/>
            <a:endParaRPr kumimoji="0" lang="en-US" altLang="ko-KR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lvl="0" latinLnBrk="0"/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중립 리뷰를 고려할 수 있는 모델 연구</a:t>
            </a:r>
            <a:endParaRPr kumimoji="0" lang="ko-KR" altLang="en-US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indent="-285750" latinLnBrk="0">
              <a:buFontTx/>
              <a:buChar char="-"/>
            </a:pPr>
            <a:endParaRPr lang="en-US" altLang="ko-KR" sz="16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729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1211C8-73DD-4551-8727-118360FADE22}"/>
              </a:ext>
            </a:extLst>
          </p:cNvPr>
          <p:cNvSpPr/>
          <p:nvPr/>
        </p:nvSpPr>
        <p:spPr>
          <a:xfrm>
            <a:off x="1456209" y="1302810"/>
            <a:ext cx="9279583" cy="24449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9FF20-5BF9-4D92-98E2-39D86415CD35}"/>
              </a:ext>
            </a:extLst>
          </p:cNvPr>
          <p:cNvSpPr txBox="1"/>
          <p:nvPr/>
        </p:nvSpPr>
        <p:spPr>
          <a:xfrm>
            <a:off x="4849506" y="2214010"/>
            <a:ext cx="249299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rPr>
              <a:t>감사합니다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5C5F0EF3-01E5-4779-AAEF-D523C504490C}"/>
              </a:ext>
            </a:extLst>
          </p:cNvPr>
          <p:cNvSpPr txBox="1">
            <a:spLocks/>
          </p:cNvSpPr>
          <p:nvPr/>
        </p:nvSpPr>
        <p:spPr bwMode="auto">
          <a:xfrm>
            <a:off x="3936204" y="5912192"/>
            <a:ext cx="4319587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2021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년  춘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ook Antiqua" panose="0204060205030503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계공동학술대회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156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Reference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AE283E-6161-45C2-9172-BE9777488C30}"/>
              </a:ext>
            </a:extLst>
          </p:cNvPr>
          <p:cNvSpPr txBox="1"/>
          <p:nvPr/>
        </p:nvSpPr>
        <p:spPr>
          <a:xfrm>
            <a:off x="563417" y="1468886"/>
            <a:ext cx="1088967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/>
            <a:r>
              <a:rPr lang="en-US" altLang="ko-KR" sz="1400" dirty="0"/>
              <a:t>Kim, Y. (2014). Convolutional Neural Networks for Sentence Classification.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en-US" altLang="ko-KR" sz="1400" dirty="0" err="1"/>
              <a:t>Hochreiter</a:t>
            </a:r>
            <a:r>
              <a:rPr lang="en-US" altLang="ko-KR" sz="1400" dirty="0"/>
              <a:t>, S., &amp; </a:t>
            </a:r>
            <a:r>
              <a:rPr lang="en-US" altLang="ko-KR" sz="1400" dirty="0" err="1"/>
              <a:t>Schmidhuber</a:t>
            </a:r>
            <a:r>
              <a:rPr lang="en-US" altLang="ko-KR" sz="1400" dirty="0"/>
              <a:t>, J. (1997). Long short-term memory. </a:t>
            </a:r>
            <a:r>
              <a:rPr lang="en-US" altLang="ko-KR" sz="1400" i="1" dirty="0"/>
              <a:t>Neural computation</a:t>
            </a:r>
            <a:r>
              <a:rPr lang="en-US" altLang="ko-KR" sz="1400" dirty="0"/>
              <a:t>, </a:t>
            </a:r>
            <a:r>
              <a:rPr lang="en-US" altLang="ko-KR" sz="1400" i="1" dirty="0"/>
              <a:t>9</a:t>
            </a:r>
            <a:r>
              <a:rPr lang="en-US" altLang="ko-KR" sz="1400" dirty="0"/>
              <a:t>(8), 1735-1780.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en-US" altLang="ko-KR" sz="1400" dirty="0"/>
              <a:t>Robinson, S. K., Suarez, A., Congdon, K., </a:t>
            </a:r>
            <a:r>
              <a:rPr lang="en-US" altLang="ko-KR" sz="1400" dirty="0" err="1"/>
              <a:t>Armbruster</a:t>
            </a:r>
            <a:r>
              <a:rPr lang="en-US" altLang="ko-KR" sz="1400" dirty="0"/>
              <a:t>, J. W., Page, L. M., Roberts, S. J., ... &amp; Post, S. (1994). INHS Reports, September/October 1994. INHS Reports, no. 329.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ko-KR" altLang="en-US" sz="1400" dirty="0" err="1"/>
              <a:t>김나랑</a:t>
            </a:r>
            <a:r>
              <a:rPr lang="en-US" altLang="ko-KR" sz="1400" dirty="0"/>
              <a:t>. (2019). CNN </a:t>
            </a:r>
            <a:r>
              <a:rPr lang="ko-KR" altLang="en-US" sz="1400" dirty="0"/>
              <a:t>과 </a:t>
            </a:r>
            <a:r>
              <a:rPr lang="en-US" altLang="ko-KR" sz="1400" dirty="0"/>
              <a:t>Bidirectional LSTM </a:t>
            </a:r>
            <a:r>
              <a:rPr lang="ko-KR" altLang="en-US" sz="1400" dirty="0"/>
              <a:t>을 활용한 부산시 민원 자동 분류 연구</a:t>
            </a:r>
            <a:r>
              <a:rPr lang="en-US" altLang="ko-KR" sz="1400" dirty="0"/>
              <a:t>. </a:t>
            </a:r>
            <a:r>
              <a:rPr lang="ko-KR" altLang="en-US" sz="1400" i="1" dirty="0"/>
              <a:t>전산회계연구</a:t>
            </a:r>
            <a:r>
              <a:rPr lang="en-US" altLang="ko-KR" sz="1400" dirty="0"/>
              <a:t>, </a:t>
            </a:r>
            <a:r>
              <a:rPr lang="en-US" altLang="ko-KR" sz="1400" i="1" dirty="0"/>
              <a:t>17</a:t>
            </a:r>
            <a:r>
              <a:rPr lang="en-US" altLang="ko-KR" sz="1400" dirty="0"/>
              <a:t>(2), 81-98.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ko-KR" altLang="en-US" sz="1400" dirty="0" err="1"/>
              <a:t>김양훈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황용근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강태관</a:t>
            </a:r>
            <a:r>
              <a:rPr lang="en-US" altLang="ko-KR" sz="1400" dirty="0"/>
              <a:t>, &amp; </a:t>
            </a:r>
            <a:r>
              <a:rPr lang="ko-KR" altLang="en-US" sz="1400" dirty="0" err="1"/>
              <a:t>정교민</a:t>
            </a:r>
            <a:r>
              <a:rPr lang="en-US" altLang="ko-KR" sz="1400" dirty="0"/>
              <a:t>. (2016). LSTM </a:t>
            </a:r>
            <a:r>
              <a:rPr lang="ko-KR" altLang="en-US" sz="1400" dirty="0" err="1"/>
              <a:t>언어모델</a:t>
            </a:r>
            <a:r>
              <a:rPr lang="ko-KR" altLang="en-US" sz="1400" dirty="0"/>
              <a:t> 기반 한국어 문장 생성</a:t>
            </a:r>
            <a:r>
              <a:rPr lang="en-US" altLang="ko-KR" sz="1400" dirty="0"/>
              <a:t>. </a:t>
            </a:r>
            <a:r>
              <a:rPr lang="ko-KR" altLang="en-US" sz="1400" i="1" dirty="0"/>
              <a:t>한국통신학회논문지</a:t>
            </a:r>
            <a:r>
              <a:rPr lang="en-US" altLang="ko-KR" sz="1400" dirty="0"/>
              <a:t>, </a:t>
            </a:r>
            <a:r>
              <a:rPr lang="en-US" altLang="ko-KR" sz="1400" i="1" dirty="0"/>
              <a:t>41</a:t>
            </a:r>
            <a:r>
              <a:rPr lang="en-US" altLang="ko-KR" sz="1400" dirty="0"/>
              <a:t>(5), 592-601.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ko-KR" altLang="en-US" sz="1400" dirty="0" err="1"/>
              <a:t>박경빈</a:t>
            </a:r>
            <a:r>
              <a:rPr lang="en-US" altLang="ko-KR" sz="1400" dirty="0"/>
              <a:t>, </a:t>
            </a:r>
            <a:r>
              <a:rPr lang="ko-KR" altLang="en-US" sz="1400" dirty="0"/>
              <a:t>이승섭</a:t>
            </a:r>
            <a:r>
              <a:rPr lang="en-US" altLang="ko-KR" sz="1400" dirty="0"/>
              <a:t>, &amp; </a:t>
            </a:r>
            <a:r>
              <a:rPr lang="ko-KR" altLang="en-US" sz="1400" dirty="0"/>
              <a:t>이상원</a:t>
            </a:r>
            <a:r>
              <a:rPr lang="en-US" altLang="ko-KR" sz="1400" dirty="0"/>
              <a:t>. (2021). </a:t>
            </a:r>
            <a:r>
              <a:rPr lang="ko-KR" altLang="en-US" sz="1400" dirty="0"/>
              <a:t>사용 </a:t>
            </a:r>
            <a:r>
              <a:rPr lang="ko-KR" altLang="en-US" sz="1400" dirty="0" err="1"/>
              <a:t>컨텍스트별</a:t>
            </a:r>
            <a:r>
              <a:rPr lang="ko-KR" altLang="en-US" sz="1400" dirty="0"/>
              <a:t> 리뷰 분석 기반의 모바일 헬스 앱 디자인 전략 연구</a:t>
            </a:r>
            <a:r>
              <a:rPr lang="en-US" altLang="ko-KR" sz="1400" dirty="0"/>
              <a:t>. </a:t>
            </a:r>
            <a:r>
              <a:rPr lang="ko-KR" altLang="en-US" sz="1400" i="1" dirty="0"/>
              <a:t>한국 </a:t>
            </a:r>
            <a:r>
              <a:rPr lang="en-US" altLang="ko-KR" sz="1400" i="1" dirty="0"/>
              <a:t>HCI </a:t>
            </a:r>
            <a:r>
              <a:rPr lang="ko-KR" altLang="en-US" sz="1400" i="1" dirty="0"/>
              <a:t>학회 </a:t>
            </a:r>
            <a:r>
              <a:rPr lang="ko-KR" altLang="en-US" sz="1400" i="1" dirty="0" err="1"/>
              <a:t>논문지</a:t>
            </a:r>
            <a:r>
              <a:rPr lang="en-US" altLang="ko-KR" sz="1400" dirty="0"/>
              <a:t>, </a:t>
            </a:r>
            <a:r>
              <a:rPr lang="en-US" altLang="ko-KR" sz="1400" i="1" dirty="0"/>
              <a:t>16</a:t>
            </a:r>
            <a:r>
              <a:rPr lang="en-US" altLang="ko-KR" sz="1400" dirty="0"/>
              <a:t>(1), 23-41.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ko-KR" altLang="en-US" sz="1400" dirty="0" err="1"/>
              <a:t>박호연</a:t>
            </a:r>
            <a:r>
              <a:rPr lang="en-US" altLang="ko-KR" sz="1400" dirty="0"/>
              <a:t>, &amp; </a:t>
            </a:r>
            <a:r>
              <a:rPr lang="ko-KR" altLang="en-US" sz="1400" dirty="0"/>
              <a:t>김경재</a:t>
            </a:r>
            <a:r>
              <a:rPr lang="en-US" altLang="ko-KR" sz="1400" dirty="0"/>
              <a:t>. (2019). CNN-LSTM </a:t>
            </a:r>
            <a:r>
              <a:rPr lang="ko-KR" altLang="en-US" sz="1400" dirty="0" err="1"/>
              <a:t>조합모델을</a:t>
            </a:r>
            <a:r>
              <a:rPr lang="ko-KR" altLang="en-US" sz="1400" dirty="0"/>
              <a:t> 이용한 영화리뷰 </a:t>
            </a:r>
            <a:r>
              <a:rPr lang="ko-KR" altLang="en-US" sz="1400" dirty="0" err="1"/>
              <a:t>감성분석</a:t>
            </a:r>
            <a:r>
              <a:rPr lang="en-US" altLang="ko-KR" sz="1400" dirty="0"/>
              <a:t>. </a:t>
            </a:r>
            <a:r>
              <a:rPr lang="ko-KR" altLang="en-US" sz="1400" i="1" dirty="0"/>
              <a:t>지능정보연구</a:t>
            </a:r>
            <a:r>
              <a:rPr lang="en-US" altLang="ko-KR" sz="1400" dirty="0"/>
              <a:t>, </a:t>
            </a:r>
            <a:r>
              <a:rPr lang="en-US" altLang="ko-KR" sz="1400" i="1" dirty="0"/>
              <a:t>25</a:t>
            </a:r>
            <a:r>
              <a:rPr lang="en-US" altLang="ko-KR" sz="1400" dirty="0"/>
              <a:t>(4), 141-154.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ko-KR" altLang="en-US" sz="1400" dirty="0" err="1"/>
              <a:t>이득영</a:t>
            </a:r>
            <a:r>
              <a:rPr lang="en-US" altLang="ko-KR" sz="1400" dirty="0"/>
              <a:t>, </a:t>
            </a:r>
            <a:r>
              <a:rPr lang="ko-KR" altLang="en-US" sz="1400" dirty="0"/>
              <a:t>장선우</a:t>
            </a:r>
            <a:r>
              <a:rPr lang="en-US" altLang="ko-KR" sz="1400" dirty="0"/>
              <a:t>, &amp; </a:t>
            </a:r>
            <a:r>
              <a:rPr lang="ko-KR" altLang="en-US" sz="1400" dirty="0" err="1"/>
              <a:t>전한종</a:t>
            </a:r>
            <a:r>
              <a:rPr lang="en-US" altLang="ko-KR" sz="1400" dirty="0"/>
              <a:t>. (2019). </a:t>
            </a:r>
            <a:r>
              <a:rPr lang="ko-KR" altLang="en-US" sz="1400" dirty="0" err="1"/>
              <a:t>딥러닝</a:t>
            </a:r>
            <a:r>
              <a:rPr lang="ko-KR" altLang="en-US" sz="1400" dirty="0"/>
              <a:t> </a:t>
            </a:r>
            <a:r>
              <a:rPr lang="en-US" altLang="ko-KR" sz="1400" dirty="0"/>
              <a:t>LSTMs </a:t>
            </a:r>
            <a:r>
              <a:rPr lang="ko-KR" altLang="en-US" sz="1400" dirty="0"/>
              <a:t>기반 자연어 </a:t>
            </a:r>
            <a:r>
              <a:rPr lang="ko-KR" altLang="en-US" sz="1400" dirty="0" err="1"/>
              <a:t>감성분석</a:t>
            </a:r>
            <a:r>
              <a:rPr lang="ko-KR" altLang="en-US" sz="1400" dirty="0"/>
              <a:t> 모델을 활용한 거주자의 </a:t>
            </a:r>
            <a:r>
              <a:rPr lang="ko-KR" altLang="en-US" sz="1400" dirty="0" err="1"/>
              <a:t>감성분류</a:t>
            </a:r>
            <a:r>
              <a:rPr lang="en-US" altLang="ko-KR" sz="1400" dirty="0"/>
              <a:t>. </a:t>
            </a:r>
            <a:r>
              <a:rPr lang="ko-KR" altLang="en-US" sz="1400" i="1" dirty="0"/>
              <a:t>대한건축학회 학술발표대회 논문집</a:t>
            </a:r>
            <a:r>
              <a:rPr lang="en-US" altLang="ko-KR" sz="1400" dirty="0"/>
              <a:t>, </a:t>
            </a:r>
            <a:r>
              <a:rPr lang="en-US" altLang="ko-KR" sz="1400" i="1" dirty="0"/>
              <a:t>39</a:t>
            </a:r>
            <a:r>
              <a:rPr lang="en-US" altLang="ko-KR" sz="1400" dirty="0"/>
              <a:t>(2), 168-171.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en-US" altLang="ko-KR" sz="1400" dirty="0"/>
              <a:t>"IT·</a:t>
            </a:r>
            <a:r>
              <a:rPr lang="ko-KR" altLang="en-US" sz="1400" dirty="0"/>
              <a:t>유통 공룡들의 </a:t>
            </a:r>
            <a:r>
              <a:rPr lang="ko-KR" altLang="en-US" sz="1400" dirty="0" err="1"/>
              <a:t>이커머스</a:t>
            </a:r>
            <a:r>
              <a:rPr lang="ko-KR" altLang="en-US" sz="1400" dirty="0"/>
              <a:t> </a:t>
            </a:r>
            <a:r>
              <a:rPr lang="en-US" altLang="ko-KR" sz="1400" dirty="0"/>
              <a:t>'</a:t>
            </a:r>
            <a:r>
              <a:rPr lang="ko-KR" altLang="en-US" sz="1400" dirty="0" err="1"/>
              <a:t>쩐의</a:t>
            </a:r>
            <a:r>
              <a:rPr lang="ko-KR" altLang="en-US" sz="1400" dirty="0"/>
              <a:t> 전쟁</a:t>
            </a:r>
            <a:r>
              <a:rPr lang="en-US" altLang="ko-KR" sz="1400" dirty="0"/>
              <a:t>'…</a:t>
            </a:r>
            <a:r>
              <a:rPr lang="ko-KR" altLang="en-US" sz="1400" dirty="0"/>
              <a:t>최후 승자 누가될까</a:t>
            </a:r>
            <a:r>
              <a:rPr lang="en-US" altLang="ko-KR" sz="1400" dirty="0"/>
              <a:t>“, </a:t>
            </a:r>
            <a:r>
              <a:rPr lang="ko-KR" altLang="en-US" sz="1400" dirty="0"/>
              <a:t>연합인포맥스</a:t>
            </a:r>
            <a:r>
              <a:rPr lang="en-US" altLang="ko-KR" sz="1400" dirty="0"/>
              <a:t>, 2021.03.17.</a:t>
            </a:r>
          </a:p>
          <a:p>
            <a:pPr marL="360000" indent="-360000"/>
            <a:r>
              <a:rPr lang="en-US" altLang="ko-KR" sz="1400" dirty="0"/>
              <a:t>https://news.einfomax.co.kr/news/articleView.html?idxno=4137421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en-US" altLang="ko-KR" sz="1400" dirty="0"/>
              <a:t>“[</a:t>
            </a:r>
            <a:r>
              <a:rPr lang="ko-KR" altLang="en-US" sz="1400" dirty="0" err="1"/>
              <a:t>이커머스</a:t>
            </a:r>
            <a:r>
              <a:rPr lang="ko-KR" altLang="en-US" sz="1400" dirty="0"/>
              <a:t> 혁신가들</a:t>
            </a:r>
            <a:r>
              <a:rPr lang="en-US" altLang="ko-KR" sz="1400" dirty="0"/>
              <a:t>]③ "</a:t>
            </a:r>
            <a:r>
              <a:rPr lang="ko-KR" altLang="en-US" sz="1400" dirty="0"/>
              <a:t>사장님</a:t>
            </a:r>
            <a:r>
              <a:rPr lang="en-US" altLang="ko-KR" sz="1400" dirty="0"/>
              <a:t>, </a:t>
            </a:r>
            <a:r>
              <a:rPr lang="ko-KR" altLang="en-US" sz="1400" dirty="0"/>
              <a:t>주문만 받으세요</a:t>
            </a:r>
            <a:r>
              <a:rPr lang="en-US" altLang="ko-KR" sz="1400" dirty="0"/>
              <a:t>" </a:t>
            </a:r>
            <a:r>
              <a:rPr lang="ko-KR" altLang="en-US" sz="1400" dirty="0"/>
              <a:t>제</a:t>
            </a:r>
            <a:r>
              <a:rPr lang="en-US" altLang="ko-KR" sz="1400" dirty="0"/>
              <a:t>2</a:t>
            </a:r>
            <a:r>
              <a:rPr lang="ko-KR" altLang="en-US" sz="1400" dirty="0"/>
              <a:t>의 </a:t>
            </a:r>
            <a:r>
              <a:rPr lang="ko-KR" altLang="en-US" sz="1400" dirty="0" err="1"/>
              <a:t>쿠팡</a:t>
            </a:r>
            <a:r>
              <a:rPr lang="ko-KR" altLang="en-US" sz="1400" dirty="0"/>
              <a:t> 만드는 </a:t>
            </a:r>
            <a:r>
              <a:rPr lang="en-US" altLang="ko-KR" sz="1400" dirty="0"/>
              <a:t>'</a:t>
            </a:r>
            <a:r>
              <a:rPr lang="ko-KR" altLang="en-US" sz="1400" dirty="0" err="1"/>
              <a:t>풀필먼트</a:t>
            </a:r>
            <a:r>
              <a:rPr lang="en-US" altLang="ko-KR" sz="1400" dirty="0"/>
              <a:t>' </a:t>
            </a:r>
            <a:r>
              <a:rPr lang="ko-KR" altLang="en-US" sz="1400" dirty="0"/>
              <a:t>뜬다</a:t>
            </a:r>
            <a:r>
              <a:rPr lang="en-US" altLang="ko-KR" sz="1400" dirty="0"/>
              <a:t>”, </a:t>
            </a:r>
            <a:r>
              <a:rPr lang="ko-KR" altLang="en-US" sz="1400" dirty="0" err="1"/>
              <a:t>조선비즈</a:t>
            </a:r>
            <a:r>
              <a:rPr lang="en-US" altLang="ko-KR" sz="1400" dirty="0"/>
              <a:t>, 2021.03.23.</a:t>
            </a:r>
            <a:endParaRPr lang="ko-KR" altLang="en-US" sz="1400" dirty="0"/>
          </a:p>
          <a:p>
            <a:pPr marL="360000" indent="-360000"/>
            <a:r>
              <a:rPr lang="en-US" altLang="ko-KR" sz="1400" dirty="0"/>
              <a:t>https://biz.chosun.com/site/data/html_dir/2021/03/23/2021032300750.html</a:t>
            </a:r>
          </a:p>
        </p:txBody>
      </p:sp>
    </p:spTree>
    <p:extLst>
      <p:ext uri="{BB962C8B-B14F-4D97-AF65-F5344CB8AC3E}">
        <p14:creationId xmlns:p14="http://schemas.microsoft.com/office/powerpoint/2010/main" val="1676733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algn="ctr" latinLnBrk="0">
              <a:lnSpc>
                <a:spcPct val="200000"/>
              </a:lnSpc>
            </a:pPr>
            <a:endParaRPr lang="en-US" altLang="ko-KR" sz="2000" b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23623" y="134738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3" y="503488"/>
            <a:ext cx="513493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</a:rPr>
              <a:t>서론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</a:rPr>
              <a:t>_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</a:rPr>
              <a:t>연구 필요성 및 목적</a:t>
            </a:r>
            <a:endParaRPr lang="en-US" altLang="ko-KR" sz="2400" kern="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806A21-B648-4885-A36D-EC69C4D52385}"/>
              </a:ext>
            </a:extLst>
          </p:cNvPr>
          <p:cNvSpPr txBox="1"/>
          <p:nvPr/>
        </p:nvSpPr>
        <p:spPr>
          <a:xfrm>
            <a:off x="6368716" y="1555068"/>
            <a:ext cx="5279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 b="1" dirty="0"/>
              <a:t>연구 목적</a:t>
            </a:r>
            <a:endParaRPr lang="en-US" altLang="ko-KR" sz="1600" dirty="0"/>
          </a:p>
        </p:txBody>
      </p:sp>
      <p:sp>
        <p:nvSpPr>
          <p:cNvPr id="13" name="직사각형 12"/>
          <p:cNvSpPr/>
          <p:nvPr/>
        </p:nvSpPr>
        <p:spPr>
          <a:xfrm>
            <a:off x="6401965" y="2093585"/>
            <a:ext cx="51788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kern="0" spc="-80" dirty="0">
                <a:latin typeface="+mn-ea"/>
              </a:rPr>
              <a:t>국내 대표 </a:t>
            </a:r>
            <a:r>
              <a:rPr lang="ko-KR" altLang="en-US" kern="0" spc="-80" dirty="0" err="1">
                <a:latin typeface="+mn-ea"/>
              </a:rPr>
              <a:t>이커머스</a:t>
            </a:r>
            <a:r>
              <a:rPr lang="ko-KR" altLang="en-US" kern="0" spc="-80" dirty="0">
                <a:latin typeface="+mn-ea"/>
              </a:rPr>
              <a:t> 업체인 </a:t>
            </a:r>
            <a:r>
              <a:rPr lang="ko-KR" altLang="en-US" kern="0" spc="-80" dirty="0" err="1">
                <a:latin typeface="+mn-ea"/>
              </a:rPr>
              <a:t>쿠팡과</a:t>
            </a:r>
            <a:r>
              <a:rPr lang="en-US" altLang="ko-KR" kern="0" spc="-80" dirty="0">
                <a:latin typeface="+mn-ea"/>
              </a:rPr>
              <a:t>,</a:t>
            </a:r>
            <a:r>
              <a:rPr lang="ko-KR" altLang="en-US" kern="0" spc="-80" dirty="0">
                <a:latin typeface="+mn-ea"/>
              </a:rPr>
              <a:t> 후발주자로서 디지털 전환에 적극 투자 중인 롯데</a:t>
            </a:r>
            <a:r>
              <a:rPr lang="en-US" altLang="ko-KR" kern="0" spc="-80" dirty="0">
                <a:latin typeface="+mn-ea"/>
              </a:rPr>
              <a:t>ON, SSG</a:t>
            </a:r>
            <a:r>
              <a:rPr lang="ko-KR" altLang="en-US" kern="0" spc="-80" dirty="0">
                <a:latin typeface="+mn-ea"/>
              </a:rPr>
              <a:t>닷컴의 사용자 리뷰를 분석하여 고객 만족 분석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6401965" y="3559957"/>
            <a:ext cx="514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408A0CE-4FDC-40C2-ACF9-14F0F58A4F7A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9D7BC3B-48CE-4634-A50B-8F49160CE5C4}"/>
              </a:ext>
            </a:extLst>
          </p:cNvPr>
          <p:cNvSpPr txBox="1"/>
          <p:nvPr/>
        </p:nvSpPr>
        <p:spPr>
          <a:xfrm>
            <a:off x="675285" y="1555068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온라인쇼핑 거래액 </a:t>
            </a:r>
            <a:r>
              <a:rPr lang="en-US" altLang="ko-KR" sz="2000" b="1" dirty="0"/>
              <a:t>_ 2020</a:t>
            </a:r>
            <a:r>
              <a:rPr lang="ko-KR" altLang="en-US" sz="2000" b="1" dirty="0"/>
              <a:t>년</a:t>
            </a:r>
            <a:endParaRPr lang="en-US" altLang="ko-KR" sz="2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D436B0-7DD2-4D44-B166-FEC9BDEAABEC}"/>
              </a:ext>
            </a:extLst>
          </p:cNvPr>
          <p:cNvSpPr txBox="1"/>
          <p:nvPr/>
        </p:nvSpPr>
        <p:spPr>
          <a:xfrm>
            <a:off x="1334360" y="2069051"/>
            <a:ext cx="1192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135</a:t>
            </a:r>
            <a:r>
              <a:rPr lang="ko-KR" altLang="en-US" b="1" dirty="0"/>
              <a:t>조</a:t>
            </a:r>
            <a:endParaRPr lang="en-US" altLang="ko-KR" b="1" dirty="0"/>
          </a:p>
          <a:p>
            <a:pPr algn="ctr"/>
            <a:r>
              <a:rPr lang="en-US" altLang="ko-KR" b="1" dirty="0"/>
              <a:t>2019</a:t>
            </a:r>
            <a:r>
              <a:rPr lang="ko-KR" altLang="en-US" b="1" dirty="0"/>
              <a:t>년</a:t>
            </a:r>
            <a:endParaRPr lang="ko-KR" altLang="en-US" sz="2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8DD20E-9F12-4083-8C3A-E4E99B83F067}"/>
              </a:ext>
            </a:extLst>
          </p:cNvPr>
          <p:cNvSpPr txBox="1"/>
          <p:nvPr/>
        </p:nvSpPr>
        <p:spPr>
          <a:xfrm>
            <a:off x="3836928" y="2069052"/>
            <a:ext cx="1192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161</a:t>
            </a:r>
            <a:r>
              <a:rPr lang="ko-KR" altLang="en-US" b="1" dirty="0"/>
              <a:t>조</a:t>
            </a:r>
            <a:endParaRPr lang="en-US" altLang="ko-KR" b="1" dirty="0"/>
          </a:p>
          <a:p>
            <a:pPr algn="ctr"/>
            <a:r>
              <a:rPr lang="en-US" altLang="ko-KR" b="1" dirty="0"/>
              <a:t>2020</a:t>
            </a:r>
            <a:r>
              <a:rPr lang="ko-KR" altLang="en-US" b="1" dirty="0"/>
              <a:t>년</a:t>
            </a:r>
            <a:endParaRPr lang="ko-KR" altLang="en-US" sz="2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57C9B8-A969-48A0-9930-B4781E32720A}"/>
              </a:ext>
            </a:extLst>
          </p:cNvPr>
          <p:cNvSpPr txBox="1"/>
          <p:nvPr/>
        </p:nvSpPr>
        <p:spPr>
          <a:xfrm>
            <a:off x="2613221" y="2222939"/>
            <a:ext cx="11926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200" b="1" dirty="0"/>
          </a:p>
          <a:p>
            <a:pPr algn="ctr"/>
            <a:r>
              <a:rPr lang="en-US" altLang="ko-KR" sz="1400" b="1" dirty="0"/>
              <a:t>19.1% </a:t>
            </a:r>
            <a:r>
              <a:rPr lang="ko-KR" altLang="en-US" sz="1400" b="1" dirty="0"/>
              <a:t>성장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BFB40ADD-2635-4353-B0DC-1AE282944A9A}"/>
              </a:ext>
            </a:extLst>
          </p:cNvPr>
          <p:cNvSpPr/>
          <p:nvPr/>
        </p:nvSpPr>
        <p:spPr>
          <a:xfrm>
            <a:off x="2846362" y="2187106"/>
            <a:ext cx="726402" cy="265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차트 23">
            <a:extLst>
              <a:ext uri="{FF2B5EF4-FFF2-40B4-BE49-F238E27FC236}">
                <a16:creationId xmlns:a16="http://schemas.microsoft.com/office/drawing/2014/main" id="{0DDA5F9A-FAFF-4239-A405-0E3E841384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561065"/>
              </p:ext>
            </p:extLst>
          </p:nvPr>
        </p:nvGraphicFramePr>
        <p:xfrm>
          <a:off x="945873" y="2841481"/>
          <a:ext cx="2101433" cy="1444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04540562-8C99-47C0-92B9-6EC14E18DF33}"/>
              </a:ext>
            </a:extLst>
          </p:cNvPr>
          <p:cNvSpPr txBox="1"/>
          <p:nvPr/>
        </p:nvSpPr>
        <p:spPr>
          <a:xfrm>
            <a:off x="2931816" y="3181086"/>
            <a:ext cx="25915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소매판매액 중 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온라인 쇼핑 상품 거래액이 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차지하는 비중은 </a:t>
            </a:r>
            <a:r>
              <a:rPr lang="en-US" altLang="ko-KR" sz="1400" b="1" dirty="0"/>
              <a:t>27.2%</a:t>
            </a:r>
            <a:endParaRPr lang="ko-KR" altLang="en-US" sz="1400" b="1" dirty="0"/>
          </a:p>
        </p:txBody>
      </p:sp>
      <p:graphicFrame>
        <p:nvGraphicFramePr>
          <p:cNvPr id="26" name="차트 25">
            <a:extLst>
              <a:ext uri="{FF2B5EF4-FFF2-40B4-BE49-F238E27FC236}">
                <a16:creationId xmlns:a16="http://schemas.microsoft.com/office/drawing/2014/main" id="{5626432F-407A-431C-BD6F-D6F8CB64A5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3404362"/>
              </p:ext>
            </p:extLst>
          </p:nvPr>
        </p:nvGraphicFramePr>
        <p:xfrm>
          <a:off x="1384164" y="4385453"/>
          <a:ext cx="3812895" cy="21753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CCE0C406-BB50-4DB1-B47F-C616AB9B9C1F}"/>
              </a:ext>
            </a:extLst>
          </p:cNvPr>
          <p:cNvSpPr/>
          <p:nvPr/>
        </p:nvSpPr>
        <p:spPr>
          <a:xfrm>
            <a:off x="0" y="6658549"/>
            <a:ext cx="538859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800" spc="-40" dirty="0"/>
              <a:t>자료 </a:t>
            </a:r>
            <a:r>
              <a:rPr lang="en-US" altLang="ko-KR" sz="800" spc="-40" dirty="0"/>
              <a:t>: ＂IT·</a:t>
            </a:r>
            <a:r>
              <a:rPr lang="ko-KR" altLang="en-US" sz="800" spc="-40" dirty="0"/>
              <a:t>유통 공룡들의 </a:t>
            </a:r>
            <a:r>
              <a:rPr lang="ko-KR" altLang="en-US" sz="800" spc="-40" dirty="0" err="1"/>
              <a:t>이커머스</a:t>
            </a:r>
            <a:r>
              <a:rPr lang="ko-KR" altLang="en-US" sz="800" spc="-40" dirty="0"/>
              <a:t> </a:t>
            </a:r>
            <a:r>
              <a:rPr lang="en-US" altLang="ko-KR" sz="800" spc="-40" dirty="0"/>
              <a:t>＇</a:t>
            </a:r>
            <a:r>
              <a:rPr lang="ko-KR" altLang="en-US" sz="800" spc="-40" dirty="0" err="1"/>
              <a:t>쩐의</a:t>
            </a:r>
            <a:r>
              <a:rPr lang="ko-KR" altLang="en-US" sz="800" spc="-40" dirty="0"/>
              <a:t> 전쟁</a:t>
            </a:r>
            <a:r>
              <a:rPr lang="en-US" altLang="ko-KR" sz="800" spc="-40" dirty="0"/>
              <a:t>＇…</a:t>
            </a:r>
            <a:r>
              <a:rPr lang="ko-KR" altLang="en-US" sz="800" spc="-40" dirty="0"/>
              <a:t>최후 승자 누가될까</a:t>
            </a:r>
            <a:r>
              <a:rPr lang="en-US" altLang="ko-KR" sz="800" spc="-40" dirty="0"/>
              <a:t>“ (</a:t>
            </a:r>
            <a:r>
              <a:rPr lang="ko-KR" altLang="en-US" sz="800" spc="-40" dirty="0"/>
              <a:t>연합인포맥스</a:t>
            </a:r>
            <a:r>
              <a:rPr lang="en-US" altLang="ko-KR" sz="800" spc="-40" dirty="0"/>
              <a:t>, 2021.03.17) </a:t>
            </a:r>
            <a:r>
              <a:rPr lang="ko-KR" altLang="en-US" sz="800" spc="-40" dirty="0"/>
              <a:t>기반으로 저자 작성</a:t>
            </a:r>
            <a:endParaRPr lang="en-US" altLang="ko-KR" sz="800" spc="-4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09379C-A74D-42BE-9878-8E02DF80C019}"/>
              </a:ext>
            </a:extLst>
          </p:cNvPr>
          <p:cNvSpPr txBox="1"/>
          <p:nvPr/>
        </p:nvSpPr>
        <p:spPr>
          <a:xfrm>
            <a:off x="6379315" y="3852333"/>
            <a:ext cx="527931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600" dirty="0"/>
              <a:t>1. LSTM</a:t>
            </a:r>
            <a:r>
              <a:rPr lang="ko-KR" altLang="en-US" sz="1600" dirty="0"/>
              <a:t>과 </a:t>
            </a:r>
            <a:r>
              <a:rPr lang="en-US" altLang="ko-KR" sz="1600" dirty="0"/>
              <a:t>CNN</a:t>
            </a:r>
            <a:r>
              <a:rPr lang="ko-KR" altLang="en-US" sz="1600" dirty="0"/>
              <a:t>의 </a:t>
            </a:r>
            <a:r>
              <a:rPr lang="en-US" altLang="ko-KR" sz="1600" dirty="0"/>
              <a:t>Ensemble </a:t>
            </a:r>
            <a:r>
              <a:rPr lang="ko-KR" altLang="en-US" sz="1600" dirty="0"/>
              <a:t>모델을 구축하여 </a:t>
            </a:r>
            <a:br>
              <a:rPr lang="en-US" altLang="ko-KR" sz="1600" dirty="0"/>
            </a:br>
            <a:r>
              <a:rPr lang="en-US" altLang="ko-KR" sz="1600" dirty="0"/>
              <a:t>   </a:t>
            </a:r>
            <a:r>
              <a:rPr lang="ko-KR" altLang="en-US" sz="1600" dirty="0"/>
              <a:t>리뷰 데이터를 </a:t>
            </a:r>
            <a:r>
              <a:rPr lang="en-US" altLang="ko-KR" sz="1600" dirty="0"/>
              <a:t>2</a:t>
            </a:r>
            <a:r>
              <a:rPr lang="ko-KR" altLang="en-US" sz="1600" dirty="0"/>
              <a:t>가지 감성으로 분류</a:t>
            </a:r>
            <a:endParaRPr lang="en-US" altLang="ko-KR" sz="1600" dirty="0"/>
          </a:p>
          <a:p>
            <a:pPr latinLnBrk="0"/>
            <a:r>
              <a:rPr lang="ko-KR" altLang="en-US" sz="500" dirty="0"/>
              <a:t> </a:t>
            </a:r>
            <a:endParaRPr lang="en-US" altLang="ko-KR" sz="500" dirty="0"/>
          </a:p>
          <a:p>
            <a:pPr latinLnBrk="0"/>
            <a:r>
              <a:rPr lang="en-US" altLang="ko-KR" sz="1600" dirty="0"/>
              <a:t>   - Positive, Negative</a:t>
            </a:r>
          </a:p>
          <a:p>
            <a:pPr latinLnBrk="0"/>
            <a:endParaRPr lang="en-US" altLang="ko-KR" sz="1600" dirty="0"/>
          </a:p>
          <a:p>
            <a:pPr latinLnBrk="0"/>
            <a:r>
              <a:rPr lang="en-US" altLang="ko-KR" sz="1600" dirty="0"/>
              <a:t>2. Facebook</a:t>
            </a:r>
            <a:r>
              <a:rPr lang="ko-KR" altLang="en-US" sz="1600" dirty="0"/>
              <a:t>이 개발한 </a:t>
            </a:r>
            <a:r>
              <a:rPr lang="en-US" altLang="ko-KR" sz="1600" dirty="0" err="1"/>
              <a:t>Fasttext</a:t>
            </a:r>
            <a:r>
              <a:rPr lang="ko-KR" altLang="en-US" sz="1600" dirty="0"/>
              <a:t>를 활용하여 </a:t>
            </a:r>
            <a:br>
              <a:rPr lang="en-US" altLang="ko-KR" sz="1600" dirty="0"/>
            </a:br>
            <a:r>
              <a:rPr lang="en-US" altLang="ko-KR" sz="1600" dirty="0"/>
              <a:t>   </a:t>
            </a:r>
            <a:r>
              <a:rPr lang="ko-KR" altLang="en-US" sz="1600" dirty="0"/>
              <a:t>리뷰 데이터를 </a:t>
            </a:r>
            <a:r>
              <a:rPr lang="en-US" altLang="ko-KR" sz="1600" dirty="0"/>
              <a:t>8</a:t>
            </a:r>
            <a:r>
              <a:rPr lang="ko-KR" altLang="en-US" sz="1600" dirty="0"/>
              <a:t>가지 </a:t>
            </a:r>
            <a:r>
              <a:rPr lang="en-US" altLang="ko-KR" sz="1600" dirty="0"/>
              <a:t>Topic</a:t>
            </a:r>
            <a:r>
              <a:rPr lang="ko-KR" altLang="en-US" sz="1600" dirty="0"/>
              <a:t>으로 분류 </a:t>
            </a:r>
            <a:endParaRPr lang="en-US" altLang="ko-KR" sz="1600" dirty="0"/>
          </a:p>
          <a:p>
            <a:pPr latinLnBrk="0"/>
            <a:endParaRPr lang="en-US" altLang="ko-KR" sz="500" dirty="0"/>
          </a:p>
          <a:p>
            <a:pPr latinLnBrk="0"/>
            <a:r>
              <a:rPr lang="en-US" altLang="ko-KR" sz="1600" dirty="0"/>
              <a:t>   - Goods,   App,    Delivery,     Payment, </a:t>
            </a:r>
            <a:br>
              <a:rPr lang="en-US" altLang="ko-KR" sz="1600" dirty="0"/>
            </a:br>
            <a:r>
              <a:rPr lang="en-US" altLang="ko-KR" sz="1600" dirty="0"/>
              <a:t>     CS,        Price,   Marketing,   AD</a:t>
            </a:r>
          </a:p>
          <a:p>
            <a:pPr latinLnBrk="0"/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422919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3" y="503488"/>
            <a:ext cx="7371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rgbClr val="4472C4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문헌연구</a:t>
            </a:r>
            <a:r>
              <a:rPr lang="ko-KR" altLang="en-US" sz="2800" b="1" dirty="0">
                <a:solidFill>
                  <a:srgbClr val="4472C4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2800" b="1" dirty="0">
                <a:solidFill>
                  <a:srgbClr val="4472C4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(1/2)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A87A26-74FC-4F68-860F-73D18C0C343F}"/>
              </a:ext>
            </a:extLst>
          </p:cNvPr>
          <p:cNvSpPr txBox="1"/>
          <p:nvPr/>
        </p:nvSpPr>
        <p:spPr>
          <a:xfrm>
            <a:off x="608139" y="1555068"/>
            <a:ext cx="524737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 b="1" dirty="0"/>
              <a:t>사용 </a:t>
            </a:r>
            <a:r>
              <a:rPr lang="ko-KR" altLang="en-US" sz="2000" b="1" dirty="0" err="1"/>
              <a:t>컨텍스트별</a:t>
            </a:r>
            <a:r>
              <a:rPr lang="ko-KR" altLang="en-US" sz="2000" b="1" dirty="0"/>
              <a:t> 리뷰 분석 기반의 모바일 헬스 앱 디자인 전략 연구 </a:t>
            </a:r>
            <a:r>
              <a:rPr lang="en-US" altLang="ko-KR" sz="2000" b="1" dirty="0"/>
              <a:t>[Park et al.,2021]</a:t>
            </a:r>
          </a:p>
          <a:p>
            <a:pPr latinLnBrk="0"/>
            <a:endParaRPr lang="ko-KR" altLang="en-US" sz="1600" dirty="0"/>
          </a:p>
          <a:p>
            <a:pPr marL="285750" indent="-285750" latinLnBrk="0">
              <a:buFontTx/>
              <a:buChar char="-"/>
            </a:pPr>
            <a:r>
              <a:rPr lang="en-US" altLang="ko-KR" sz="1600" dirty="0"/>
              <a:t>94</a:t>
            </a:r>
            <a:r>
              <a:rPr lang="ko-KR" altLang="en-US" sz="1600" dirty="0"/>
              <a:t>개의 모바일 헬스 어플리케이션의 사용자 리뷰를 수집하여 </a:t>
            </a:r>
            <a:r>
              <a:rPr lang="en-US" altLang="ko-KR" sz="1600" dirty="0"/>
              <a:t>4</a:t>
            </a:r>
            <a:r>
              <a:rPr lang="ko-KR" altLang="en-US" sz="1600" dirty="0"/>
              <a:t>가지 사용 컨텍스트 및 </a:t>
            </a:r>
            <a:r>
              <a:rPr lang="en-US" altLang="ko-KR" sz="1600" dirty="0"/>
              <a:t>2</a:t>
            </a:r>
            <a:r>
              <a:rPr lang="ko-KR" altLang="en-US" sz="1600" dirty="0"/>
              <a:t>가지 사용자 감성에 따라 분류</a:t>
            </a:r>
            <a:endParaRPr lang="en-US" altLang="ko-KR" sz="1600" dirty="0"/>
          </a:p>
          <a:p>
            <a:pPr marL="285750" indent="-285750" latinLnBrk="0">
              <a:buFontTx/>
              <a:buChar char="-"/>
            </a:pPr>
            <a:endParaRPr lang="en-US" altLang="ko-KR" sz="1600" dirty="0"/>
          </a:p>
          <a:p>
            <a:pPr marL="285750" indent="-285750" latinLnBrk="0">
              <a:buFontTx/>
              <a:buChar char="-"/>
            </a:pPr>
            <a:r>
              <a:rPr lang="en-US" altLang="ko-KR" sz="1600" dirty="0"/>
              <a:t>Bernoulli Naïve, Bayes(NB), Multinomial NB, Linear Support Vector Classifier(Linear SVC), Logistic Regression, Decision Tree, Multi-label KNN(ML-KNN) 6</a:t>
            </a:r>
            <a:r>
              <a:rPr lang="ko-KR" altLang="en-US" sz="1600" dirty="0"/>
              <a:t>가지 알고리즘 각각을 이용하여 사용자 리뷰를 사용 컨텍스트에 따라 총 </a:t>
            </a:r>
            <a:r>
              <a:rPr lang="en-US" altLang="ko-KR" sz="1600" dirty="0"/>
              <a:t>5</a:t>
            </a:r>
            <a:r>
              <a:rPr lang="ko-KR" altLang="en-US" sz="1600" dirty="0"/>
              <a:t>가지 레이블의 조합으로 분류하는 다중 레이블링 분류기를 모델링</a:t>
            </a:r>
            <a:endParaRPr lang="en-US" altLang="ko-KR" sz="1600" dirty="0"/>
          </a:p>
          <a:p>
            <a:pPr marL="285750" indent="-285750" latinLnBrk="0">
              <a:buFontTx/>
              <a:buChar char="-"/>
            </a:pPr>
            <a:endParaRPr lang="en-US" altLang="ko-KR" sz="1600" dirty="0"/>
          </a:p>
          <a:p>
            <a:pPr marL="285750" indent="-285750" latinLnBrk="0">
              <a:buFontTx/>
              <a:buChar char="-"/>
            </a:pPr>
            <a:r>
              <a:rPr lang="ko-KR" altLang="en-US" sz="1600" dirty="0"/>
              <a:t>각 컨텍스트 별 긍정</a:t>
            </a:r>
            <a:r>
              <a:rPr lang="en-US" altLang="ko-KR" sz="1600" dirty="0"/>
              <a:t>, </a:t>
            </a:r>
            <a:r>
              <a:rPr lang="ko-KR" altLang="en-US" sz="1600" dirty="0"/>
              <a:t>부정</a:t>
            </a:r>
            <a:r>
              <a:rPr lang="en-US" altLang="ko-KR" sz="1600" dirty="0"/>
              <a:t>, </a:t>
            </a:r>
            <a:r>
              <a:rPr lang="ko-KR" altLang="en-US" sz="1600" dirty="0"/>
              <a:t>중립 리뷰를 분석 및 감성별로 동시 출현단어 단어 네트워크 분석</a:t>
            </a:r>
            <a:endParaRPr lang="en-US" altLang="ko-KR" sz="1600" dirty="0"/>
          </a:p>
          <a:p>
            <a:pPr marL="285750" indent="-285750" latinLnBrk="0">
              <a:buFontTx/>
              <a:buChar char="-"/>
            </a:pPr>
            <a:endParaRPr lang="en-US" altLang="ko-KR" sz="1600" dirty="0"/>
          </a:p>
          <a:p>
            <a:pPr marL="285750" indent="-285750" latinLnBrk="0">
              <a:buFontTx/>
              <a:buChar char="-"/>
            </a:pPr>
            <a:r>
              <a:rPr lang="ko-KR" altLang="en-US" sz="1600" dirty="0"/>
              <a:t>분석 결과를 바탕으로 모바일 헬스 앱 사용 </a:t>
            </a:r>
            <a:r>
              <a:rPr lang="ko-KR" altLang="en-US" sz="1600" dirty="0" err="1"/>
              <a:t>컨텍스트별</a:t>
            </a:r>
            <a:r>
              <a:rPr lang="ko-KR" altLang="en-US" sz="1600" dirty="0"/>
              <a:t> 디자인 전략 제시</a:t>
            </a:r>
            <a:endParaRPr lang="en-US" altLang="ko-KR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1C80CA-5D97-4535-9C01-B30746B7EE65}"/>
              </a:ext>
            </a:extLst>
          </p:cNvPr>
          <p:cNvSpPr txBox="1"/>
          <p:nvPr/>
        </p:nvSpPr>
        <p:spPr>
          <a:xfrm>
            <a:off x="6406585" y="1854695"/>
            <a:ext cx="736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리뷰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54C91C4-C584-4332-B19C-9808A5A02214}"/>
              </a:ext>
            </a:extLst>
          </p:cNvPr>
          <p:cNvSpPr/>
          <p:nvPr/>
        </p:nvSpPr>
        <p:spPr>
          <a:xfrm>
            <a:off x="7564903" y="1668668"/>
            <a:ext cx="1359016" cy="69628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05A75-AEB5-4A9C-B66E-2D737A9626D8}"/>
              </a:ext>
            </a:extLst>
          </p:cNvPr>
          <p:cNvSpPr txBox="1"/>
          <p:nvPr/>
        </p:nvSpPr>
        <p:spPr>
          <a:xfrm>
            <a:off x="7654566" y="1847534"/>
            <a:ext cx="1179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분류기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2175203F-0E1A-4D55-8C08-65FCBA3B88DC}"/>
              </a:ext>
            </a:extLst>
          </p:cNvPr>
          <p:cNvSpPr/>
          <p:nvPr/>
        </p:nvSpPr>
        <p:spPr>
          <a:xfrm>
            <a:off x="7140947" y="1902432"/>
            <a:ext cx="247492" cy="213974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6F28E72A-F70C-4EBB-A4B1-6C46F74C9783}"/>
              </a:ext>
            </a:extLst>
          </p:cNvPr>
          <p:cNvSpPr/>
          <p:nvPr/>
        </p:nvSpPr>
        <p:spPr>
          <a:xfrm rot="5400000">
            <a:off x="8718385" y="2847059"/>
            <a:ext cx="291413" cy="24749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AF52BF4-DC9E-4C2E-A69E-E9B2C9963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478" y="1642456"/>
            <a:ext cx="2193978" cy="97700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806ABEA-BF06-45A5-A131-CEDD03265B6F}"/>
              </a:ext>
            </a:extLst>
          </p:cNvPr>
          <p:cNvSpPr txBox="1"/>
          <p:nvPr/>
        </p:nvSpPr>
        <p:spPr>
          <a:xfrm>
            <a:off x="7350914" y="3143432"/>
            <a:ext cx="2966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각 컨텍스트의 리뷰들로</a:t>
            </a:r>
            <a:endParaRPr lang="en-US" altLang="ko-KR" sz="1600" dirty="0"/>
          </a:p>
          <a:p>
            <a:pPr algn="ctr"/>
            <a:r>
              <a:rPr lang="ko-KR" altLang="en-US" sz="1600" dirty="0"/>
              <a:t>동시 출현 단어 </a:t>
            </a:r>
            <a:r>
              <a:rPr lang="ko-KR" altLang="en-US" sz="1600" dirty="0" err="1"/>
              <a:t>네크워크</a:t>
            </a:r>
            <a:r>
              <a:rPr lang="ko-KR" altLang="en-US" sz="1600" dirty="0"/>
              <a:t> 분석 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ED119436-9A72-4A68-AB7C-7187B522C43B}"/>
              </a:ext>
            </a:extLst>
          </p:cNvPr>
          <p:cNvSpPr/>
          <p:nvPr/>
        </p:nvSpPr>
        <p:spPr>
          <a:xfrm>
            <a:off x="8989240" y="1902432"/>
            <a:ext cx="247492" cy="213974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0B3EA19-50A2-46E9-80F8-01D315ECC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550" y="3793729"/>
            <a:ext cx="4314738" cy="1742046"/>
          </a:xfrm>
          <a:prstGeom prst="rect">
            <a:avLst/>
          </a:prstGeom>
        </p:spPr>
      </p:pic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A002ACC8-FE01-4211-AEDD-5AECF581078C}"/>
              </a:ext>
            </a:extLst>
          </p:cNvPr>
          <p:cNvSpPr/>
          <p:nvPr/>
        </p:nvSpPr>
        <p:spPr>
          <a:xfrm rot="5400000">
            <a:off x="8718385" y="5612622"/>
            <a:ext cx="291413" cy="24749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4B7C20-1BDA-4DD3-BC5E-A298787407F0}"/>
              </a:ext>
            </a:extLst>
          </p:cNvPr>
          <p:cNvSpPr txBox="1"/>
          <p:nvPr/>
        </p:nvSpPr>
        <p:spPr>
          <a:xfrm>
            <a:off x="7095093" y="5981419"/>
            <a:ext cx="353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각 컨텍스트의 앱 디자인 전략 제시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3CCBBF9-F4AA-4620-A6E9-AF3780E5A29B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023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3" y="503488"/>
            <a:ext cx="7371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문헌연구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lang="en-US" altLang="ko-KR" sz="2800" b="1" dirty="0">
                <a:solidFill>
                  <a:srgbClr val="4472C4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2/2)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A87A26-74FC-4F68-860F-73D18C0C343F}"/>
              </a:ext>
            </a:extLst>
          </p:cNvPr>
          <p:cNvSpPr txBox="1"/>
          <p:nvPr/>
        </p:nvSpPr>
        <p:spPr>
          <a:xfrm>
            <a:off x="608139" y="1555068"/>
            <a:ext cx="524737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딥러닝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LSTMs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기반 자연어 감성분석 모델을 활용한 거주자의 감성분류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Lee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et al.,2019]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/>
              <a:t>사용자 관점에서의 건물 성능평가 방법 중 하나인 거주 후 평가</a:t>
            </a:r>
            <a:r>
              <a:rPr lang="en-US" altLang="ko-KR" sz="1600" dirty="0"/>
              <a:t>(POE)</a:t>
            </a:r>
            <a:r>
              <a:rPr lang="ko-KR" altLang="en-US" sz="1600" dirty="0"/>
              <a:t>는 건축 공간을 사용하고 있는 실제 거주자들을 대상으로 진행되는 성능평가방법 으로</a:t>
            </a:r>
            <a:r>
              <a:rPr lang="en-US" altLang="ko-KR" sz="1600" dirty="0"/>
              <a:t>,</a:t>
            </a:r>
            <a:r>
              <a:rPr lang="ko-KR" altLang="en-US" sz="1600" dirty="0"/>
              <a:t> 거주자의 관점을 시스템적으로 분석하고 분석된 내용은 설계 </a:t>
            </a:r>
            <a:r>
              <a:rPr lang="ko-KR" altLang="en-US" sz="1600" dirty="0" err="1"/>
              <a:t>지식화되어</a:t>
            </a:r>
            <a:r>
              <a:rPr lang="ko-KR" altLang="en-US" sz="1600" dirty="0"/>
              <a:t> 향후 프로젝트 의사결정과정을 지원할 수 있음</a:t>
            </a:r>
            <a:endParaRPr lang="en-US" altLang="ko-KR" sz="1600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다양한 부동산 플랫폼에서 실제 거주자의 공간에 대한 평가를 수집하여 이를 통해 감성분류 모델 제시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 err="1"/>
              <a:t>KoNLPy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와 </a:t>
            </a:r>
            <a:r>
              <a:rPr lang="en-US" altLang="ko-KR" sz="1600" dirty="0"/>
              <a:t>Word2vec</a:t>
            </a:r>
            <a:r>
              <a:rPr lang="ko-KR" altLang="en-US" sz="1600" dirty="0"/>
              <a:t>을 이용한 </a:t>
            </a:r>
            <a:r>
              <a:rPr lang="ko-KR" altLang="en-US" sz="1600" dirty="0" err="1"/>
              <a:t>전처리</a:t>
            </a:r>
            <a:r>
              <a:rPr lang="ko-KR" altLang="en-US" sz="1600" dirty="0"/>
              <a:t> 후 </a:t>
            </a:r>
            <a:r>
              <a:rPr lang="en-US" altLang="ko-KR" sz="1600" dirty="0"/>
              <a:t>Google TensorFlow</a:t>
            </a:r>
            <a:r>
              <a:rPr lang="ko-KR" altLang="en-US" sz="1600" dirty="0"/>
              <a:t>와 </a:t>
            </a:r>
            <a:r>
              <a:rPr lang="en-US" altLang="ko-KR" sz="1600" dirty="0" err="1"/>
              <a:t>Keras</a:t>
            </a:r>
            <a:r>
              <a:rPr lang="ko-KR" altLang="en-US" sz="1600" dirty="0"/>
              <a:t>를 활용하여 감성 분류 모델을 구축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74422C-4693-4197-9CE1-DCBB41D4A7F0}"/>
              </a:ext>
            </a:extLst>
          </p:cNvPr>
          <p:cNvSpPr txBox="1"/>
          <p:nvPr/>
        </p:nvSpPr>
        <p:spPr>
          <a:xfrm>
            <a:off x="6342729" y="5528394"/>
            <a:ext cx="5247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LSTMs Sentiment Classification</a:t>
            </a:r>
            <a:r>
              <a:rPr lang="ko-KR" altLang="en-US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의 예시</a:t>
            </a:r>
            <a:endParaRPr lang="en-US" altLang="ko-KR" sz="160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C2F81D0-34ED-4BC6-A2E3-EBAFADA2B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397" y="1731237"/>
            <a:ext cx="3304610" cy="362185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3E1C9A4-17F9-42B3-AE5A-FE3CD734A3BE}"/>
              </a:ext>
            </a:extLst>
          </p:cNvPr>
          <p:cNvSpPr txBox="1"/>
          <p:nvPr/>
        </p:nvSpPr>
        <p:spPr>
          <a:xfrm>
            <a:off x="9818271" y="4872725"/>
            <a:ext cx="167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Input Values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23FB0C-BEED-453F-97CF-2008708269E2}"/>
              </a:ext>
            </a:extLst>
          </p:cNvPr>
          <p:cNvSpPr txBox="1"/>
          <p:nvPr/>
        </p:nvSpPr>
        <p:spPr>
          <a:xfrm>
            <a:off x="9818271" y="4287105"/>
            <a:ext cx="167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Input Layer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9511B9-3285-4813-BDBB-7EFAC425CB63}"/>
              </a:ext>
            </a:extLst>
          </p:cNvPr>
          <p:cNvSpPr txBox="1"/>
          <p:nvPr/>
        </p:nvSpPr>
        <p:spPr>
          <a:xfrm>
            <a:off x="9818271" y="3260490"/>
            <a:ext cx="167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Vector Values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096ABA-FD70-4A6C-9276-C0C0E8205CB3}"/>
              </a:ext>
            </a:extLst>
          </p:cNvPr>
          <p:cNvSpPr txBox="1"/>
          <p:nvPr/>
        </p:nvSpPr>
        <p:spPr>
          <a:xfrm>
            <a:off x="9818271" y="2726237"/>
            <a:ext cx="167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LSTM Layer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A7DA7B-A139-4119-BF97-A613BB57A362}"/>
              </a:ext>
            </a:extLst>
          </p:cNvPr>
          <p:cNvSpPr txBox="1"/>
          <p:nvPr/>
        </p:nvSpPr>
        <p:spPr>
          <a:xfrm>
            <a:off x="9818271" y="2022707"/>
            <a:ext cx="167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Output Values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291F625-A614-47E7-B761-3526DFC3A013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830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5FE93E-EF78-4102-9BD3-A00AD4610842}"/>
              </a:ext>
            </a:extLst>
          </p:cNvPr>
          <p:cNvSpPr/>
          <p:nvPr/>
        </p:nvSpPr>
        <p:spPr>
          <a:xfrm>
            <a:off x="468637" y="1492622"/>
            <a:ext cx="1813974" cy="50367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1335378" y="2985048"/>
            <a:ext cx="0" cy="36631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/>
          <p:nvPr/>
        </p:nvCxnSpPr>
        <p:spPr>
          <a:xfrm>
            <a:off x="1335378" y="4235682"/>
            <a:ext cx="0" cy="36631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914400" y="3367403"/>
            <a:ext cx="896304" cy="8369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FCF806D-CFD1-4231-857D-67496A6E6EA7}"/>
              </a:ext>
            </a:extLst>
          </p:cNvPr>
          <p:cNvSpPr/>
          <p:nvPr/>
        </p:nvSpPr>
        <p:spPr>
          <a:xfrm>
            <a:off x="9898387" y="1492622"/>
            <a:ext cx="1813974" cy="50367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10313544" y="5343171"/>
            <a:ext cx="1095173" cy="1127147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0313544" y="2735398"/>
            <a:ext cx="1095173" cy="1127147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algn="ctr" latinLnBrk="0">
              <a:lnSpc>
                <a:spcPct val="200000"/>
              </a:lnSpc>
            </a:pPr>
            <a:endParaRPr lang="en-US" altLang="ko-KR" sz="2000" b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3" y="503488"/>
            <a:ext cx="7371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</a:rPr>
              <a:t>연구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</a:rPr>
              <a:t>Framework</a:t>
            </a:r>
            <a:endParaRPr lang="en-US" altLang="ko-KR" sz="2400" kern="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4DFD3A3-E16B-4B9D-9C2B-6A7F5BC56F30}"/>
              </a:ext>
            </a:extLst>
          </p:cNvPr>
          <p:cNvSpPr/>
          <p:nvPr/>
        </p:nvSpPr>
        <p:spPr>
          <a:xfrm>
            <a:off x="2354587" y="1492622"/>
            <a:ext cx="1813974" cy="50367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26D1668-C68F-48CB-8E92-599C83CBE454}"/>
              </a:ext>
            </a:extLst>
          </p:cNvPr>
          <p:cNvSpPr/>
          <p:nvPr/>
        </p:nvSpPr>
        <p:spPr>
          <a:xfrm>
            <a:off x="4240537" y="1492622"/>
            <a:ext cx="1813974" cy="50367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F93348E-3DD6-4156-AC8F-34C3802E077C}"/>
              </a:ext>
            </a:extLst>
          </p:cNvPr>
          <p:cNvSpPr/>
          <p:nvPr/>
        </p:nvSpPr>
        <p:spPr>
          <a:xfrm>
            <a:off x="6126487" y="1492622"/>
            <a:ext cx="1813974" cy="50367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F84986D-5395-4121-9FBC-D77DB19BE8C3}"/>
              </a:ext>
            </a:extLst>
          </p:cNvPr>
          <p:cNvSpPr/>
          <p:nvPr/>
        </p:nvSpPr>
        <p:spPr>
          <a:xfrm>
            <a:off x="8012437" y="1492622"/>
            <a:ext cx="1813974" cy="50367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D5AC53-E86B-489E-B83E-0586F9B4E492}"/>
              </a:ext>
            </a:extLst>
          </p:cNvPr>
          <p:cNvSpPr txBox="1"/>
          <p:nvPr/>
        </p:nvSpPr>
        <p:spPr>
          <a:xfrm>
            <a:off x="558733" y="1547197"/>
            <a:ext cx="163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Data Crawling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3DDF695-E078-46DD-B3C9-38C3285D10AF}"/>
              </a:ext>
            </a:extLst>
          </p:cNvPr>
          <p:cNvSpPr txBox="1"/>
          <p:nvPr/>
        </p:nvSpPr>
        <p:spPr>
          <a:xfrm>
            <a:off x="2733225" y="1547197"/>
            <a:ext cx="1056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Labeling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3EA1B3B-7F99-42B6-8CDC-40069B3E4164}"/>
              </a:ext>
            </a:extLst>
          </p:cNvPr>
          <p:cNvSpPr txBox="1"/>
          <p:nvPr/>
        </p:nvSpPr>
        <p:spPr>
          <a:xfrm>
            <a:off x="4599941" y="1547197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Cleaning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B927721-FA45-44B5-8D9F-3FE68B548653}"/>
              </a:ext>
            </a:extLst>
          </p:cNvPr>
          <p:cNvSpPr txBox="1"/>
          <p:nvPr/>
        </p:nvSpPr>
        <p:spPr>
          <a:xfrm>
            <a:off x="6299909" y="1547197"/>
            <a:ext cx="146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Tokenization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BEF652-23BC-47A8-965B-F13042DB8E4A}"/>
              </a:ext>
            </a:extLst>
          </p:cNvPr>
          <p:cNvSpPr txBox="1"/>
          <p:nvPr/>
        </p:nvSpPr>
        <p:spPr>
          <a:xfrm>
            <a:off x="8359015" y="1547197"/>
            <a:ext cx="1120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0CD9378-ED28-416A-B80E-A633BE7FEE46}"/>
              </a:ext>
            </a:extLst>
          </p:cNvPr>
          <p:cNvSpPr txBox="1"/>
          <p:nvPr/>
        </p:nvSpPr>
        <p:spPr>
          <a:xfrm>
            <a:off x="10353969" y="1558726"/>
            <a:ext cx="902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Predict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8F2F962-FDFF-4FD1-A153-97E2D41C4742}"/>
              </a:ext>
            </a:extLst>
          </p:cNvPr>
          <p:cNvSpPr txBox="1"/>
          <p:nvPr/>
        </p:nvSpPr>
        <p:spPr>
          <a:xfrm>
            <a:off x="655717" y="2214021"/>
            <a:ext cx="1439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Modeling 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Sentiment Classifier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E56E560-0D2E-4582-BC88-D31217EF7AF7}"/>
              </a:ext>
            </a:extLst>
          </p:cNvPr>
          <p:cNvSpPr txBox="1"/>
          <p:nvPr/>
        </p:nvSpPr>
        <p:spPr>
          <a:xfrm>
            <a:off x="655722" y="4664473"/>
            <a:ext cx="1439818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Sentiment Classifier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For Modeling 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Topic Classifier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F113C459-AE14-4679-B873-0BC2F1E7AD8B}"/>
              </a:ext>
            </a:extLst>
          </p:cNvPr>
          <p:cNvSpPr/>
          <p:nvPr/>
        </p:nvSpPr>
        <p:spPr>
          <a:xfrm>
            <a:off x="2609766" y="2214021"/>
            <a:ext cx="1330037" cy="64101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1BD1628-9BEF-496D-99D1-71AADC191A65}"/>
              </a:ext>
            </a:extLst>
          </p:cNvPr>
          <p:cNvSpPr txBox="1"/>
          <p:nvPr/>
        </p:nvSpPr>
        <p:spPr>
          <a:xfrm>
            <a:off x="2731206" y="2265221"/>
            <a:ext cx="1087156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Labeling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(Using Rating)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666AB5A9-B69A-497A-9202-16ECB0D8A4B4}"/>
              </a:ext>
            </a:extLst>
          </p:cNvPr>
          <p:cNvSpPr/>
          <p:nvPr/>
        </p:nvSpPr>
        <p:spPr>
          <a:xfrm>
            <a:off x="4499568" y="2214021"/>
            <a:ext cx="1330037" cy="64101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A7F87CB-AFD2-461E-A200-95021A46E0A3}"/>
              </a:ext>
            </a:extLst>
          </p:cNvPr>
          <p:cNvSpPr txBox="1"/>
          <p:nvPr/>
        </p:nvSpPr>
        <p:spPr>
          <a:xfrm>
            <a:off x="4617000" y="236606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Cleaning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1FBA29D9-6DB9-4F71-BB89-9707AABEA490}"/>
              </a:ext>
            </a:extLst>
          </p:cNvPr>
          <p:cNvSpPr/>
          <p:nvPr/>
        </p:nvSpPr>
        <p:spPr>
          <a:xfrm>
            <a:off x="6368457" y="2214021"/>
            <a:ext cx="1330037" cy="64101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9A88C8E-5580-4BE3-AA18-73F8AFF70F24}"/>
              </a:ext>
            </a:extLst>
          </p:cNvPr>
          <p:cNvSpPr txBox="1"/>
          <p:nvPr/>
        </p:nvSpPr>
        <p:spPr>
          <a:xfrm>
            <a:off x="6299909" y="2242138"/>
            <a:ext cx="1467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Tokenization</a:t>
            </a:r>
          </a:p>
          <a:p>
            <a:pPr algn="ctr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Mecab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700C3B3F-CAAC-4702-B8B0-4B52558FEADD}"/>
              </a:ext>
            </a:extLst>
          </p:cNvPr>
          <p:cNvSpPr/>
          <p:nvPr/>
        </p:nvSpPr>
        <p:spPr>
          <a:xfrm>
            <a:off x="6368457" y="4573884"/>
            <a:ext cx="1330037" cy="6410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6C9DA92-5D16-4F7D-91C1-98F9AB7F1A7B}"/>
              </a:ext>
            </a:extLst>
          </p:cNvPr>
          <p:cNvSpPr txBox="1"/>
          <p:nvPr/>
        </p:nvSpPr>
        <p:spPr>
          <a:xfrm>
            <a:off x="6299909" y="4602001"/>
            <a:ext cx="1467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Tokenization</a:t>
            </a:r>
          </a:p>
          <a:p>
            <a:pPr algn="ctr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Mecab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AC190BA-2EB3-48E2-8029-9832A9423CE2}"/>
              </a:ext>
            </a:extLst>
          </p:cNvPr>
          <p:cNvSpPr txBox="1"/>
          <p:nvPr/>
        </p:nvSpPr>
        <p:spPr>
          <a:xfrm>
            <a:off x="10422550" y="5311213"/>
            <a:ext cx="8643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None</a:t>
            </a:r>
          </a:p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</a:p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Goods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140CA8D-DA1A-4D32-A3B2-8F85834F800F}"/>
              </a:ext>
            </a:extLst>
          </p:cNvPr>
          <p:cNvSpPr txBox="1"/>
          <p:nvPr/>
        </p:nvSpPr>
        <p:spPr>
          <a:xfrm>
            <a:off x="10313544" y="2786600"/>
            <a:ext cx="10951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Positive</a:t>
            </a:r>
          </a:p>
          <a:p>
            <a:pPr algn="ctr"/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Negative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화살표: 오른쪽 93">
            <a:extLst>
              <a:ext uri="{FF2B5EF4-FFF2-40B4-BE49-F238E27FC236}">
                <a16:creationId xmlns:a16="http://schemas.microsoft.com/office/drawing/2014/main" id="{F2936602-033B-484F-AD15-658AD92E48A2}"/>
              </a:ext>
            </a:extLst>
          </p:cNvPr>
          <p:cNvSpPr/>
          <p:nvPr/>
        </p:nvSpPr>
        <p:spPr>
          <a:xfrm>
            <a:off x="2179523" y="4807184"/>
            <a:ext cx="2313985" cy="213974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화살표: 오른쪽 95">
            <a:extLst>
              <a:ext uri="{FF2B5EF4-FFF2-40B4-BE49-F238E27FC236}">
                <a16:creationId xmlns:a16="http://schemas.microsoft.com/office/drawing/2014/main" id="{CA9A8047-E89F-4007-B94E-B1847389026D}"/>
              </a:ext>
            </a:extLst>
          </p:cNvPr>
          <p:cNvSpPr/>
          <p:nvPr/>
        </p:nvSpPr>
        <p:spPr>
          <a:xfrm>
            <a:off x="5826994" y="4807184"/>
            <a:ext cx="535403" cy="213974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위로 굽음 1">
            <a:extLst>
              <a:ext uri="{FF2B5EF4-FFF2-40B4-BE49-F238E27FC236}">
                <a16:creationId xmlns:a16="http://schemas.microsoft.com/office/drawing/2014/main" id="{9E0EEA14-C3F0-4F82-A09B-E28FB83AB5A8}"/>
              </a:ext>
            </a:extLst>
          </p:cNvPr>
          <p:cNvSpPr/>
          <p:nvPr/>
        </p:nvSpPr>
        <p:spPr>
          <a:xfrm rot="5400000">
            <a:off x="6221470" y="4029238"/>
            <a:ext cx="976670" cy="3132610"/>
          </a:xfrm>
          <a:prstGeom prst="bentUpArrow">
            <a:avLst>
              <a:gd name="adj1" fmla="val 12467"/>
              <a:gd name="adj2" fmla="val 16048"/>
              <a:gd name="adj3" fmla="val 15152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화살표: 오른쪽 96">
            <a:extLst>
              <a:ext uri="{FF2B5EF4-FFF2-40B4-BE49-F238E27FC236}">
                <a16:creationId xmlns:a16="http://schemas.microsoft.com/office/drawing/2014/main" id="{CAC6EEC5-4CFC-4CF4-A9FB-E8198B24FAFD}"/>
              </a:ext>
            </a:extLst>
          </p:cNvPr>
          <p:cNvSpPr/>
          <p:nvPr/>
        </p:nvSpPr>
        <p:spPr>
          <a:xfrm>
            <a:off x="2129682" y="2443745"/>
            <a:ext cx="470980" cy="213974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화살표: 오른쪽 98">
            <a:extLst>
              <a:ext uri="{FF2B5EF4-FFF2-40B4-BE49-F238E27FC236}">
                <a16:creationId xmlns:a16="http://schemas.microsoft.com/office/drawing/2014/main" id="{9B1933FE-3DD0-49B3-8ABB-65B13700C378}"/>
              </a:ext>
            </a:extLst>
          </p:cNvPr>
          <p:cNvSpPr/>
          <p:nvPr/>
        </p:nvSpPr>
        <p:spPr>
          <a:xfrm>
            <a:off x="3948906" y="2443745"/>
            <a:ext cx="544601" cy="213974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화살표: 오른쪽 99">
            <a:extLst>
              <a:ext uri="{FF2B5EF4-FFF2-40B4-BE49-F238E27FC236}">
                <a16:creationId xmlns:a16="http://schemas.microsoft.com/office/drawing/2014/main" id="{EDA33D7A-E32E-4DAF-BA60-A22B6D41734A}"/>
              </a:ext>
            </a:extLst>
          </p:cNvPr>
          <p:cNvSpPr/>
          <p:nvPr/>
        </p:nvSpPr>
        <p:spPr>
          <a:xfrm>
            <a:off x="5839636" y="2443745"/>
            <a:ext cx="522762" cy="213974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화살표: 위로 굽음 100">
            <a:extLst>
              <a:ext uri="{FF2B5EF4-FFF2-40B4-BE49-F238E27FC236}">
                <a16:creationId xmlns:a16="http://schemas.microsoft.com/office/drawing/2014/main" id="{050C2AF2-F10F-47C7-BE07-F5F229D37060}"/>
              </a:ext>
            </a:extLst>
          </p:cNvPr>
          <p:cNvSpPr/>
          <p:nvPr/>
        </p:nvSpPr>
        <p:spPr>
          <a:xfrm flipV="1">
            <a:off x="7695065" y="2505809"/>
            <a:ext cx="1330037" cy="438204"/>
          </a:xfrm>
          <a:prstGeom prst="bentUpArrow">
            <a:avLst>
              <a:gd name="adj1" fmla="val 22443"/>
              <a:gd name="adj2" fmla="val 26976"/>
              <a:gd name="adj3" fmla="val 33712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화살표: 위로 굽음 101">
            <a:extLst>
              <a:ext uri="{FF2B5EF4-FFF2-40B4-BE49-F238E27FC236}">
                <a16:creationId xmlns:a16="http://schemas.microsoft.com/office/drawing/2014/main" id="{D7AFFCE2-21DE-4A02-895F-FC3E3F58AA6A}"/>
              </a:ext>
            </a:extLst>
          </p:cNvPr>
          <p:cNvSpPr/>
          <p:nvPr/>
        </p:nvSpPr>
        <p:spPr>
          <a:xfrm rot="5400000" flipH="1">
            <a:off x="6663159" y="3471102"/>
            <a:ext cx="1425263" cy="782499"/>
          </a:xfrm>
          <a:prstGeom prst="bentUpArrow">
            <a:avLst>
              <a:gd name="adj1" fmla="val 15742"/>
              <a:gd name="adj2" fmla="val 16048"/>
              <a:gd name="adj3" fmla="val 15152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화살표: 오른쪽 102">
            <a:extLst>
              <a:ext uri="{FF2B5EF4-FFF2-40B4-BE49-F238E27FC236}">
                <a16:creationId xmlns:a16="http://schemas.microsoft.com/office/drawing/2014/main" id="{E8A38613-8344-432C-A549-730EC5AAD2C6}"/>
              </a:ext>
            </a:extLst>
          </p:cNvPr>
          <p:cNvSpPr/>
          <p:nvPr/>
        </p:nvSpPr>
        <p:spPr>
          <a:xfrm>
            <a:off x="9554484" y="5785830"/>
            <a:ext cx="757067" cy="25421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화살표: 오른쪽 103">
            <a:extLst>
              <a:ext uri="{FF2B5EF4-FFF2-40B4-BE49-F238E27FC236}">
                <a16:creationId xmlns:a16="http://schemas.microsoft.com/office/drawing/2014/main" id="{AE79EC70-2386-4520-ACED-88E39C3B5568}"/>
              </a:ext>
            </a:extLst>
          </p:cNvPr>
          <p:cNvSpPr/>
          <p:nvPr/>
        </p:nvSpPr>
        <p:spPr>
          <a:xfrm>
            <a:off x="10047594" y="3168208"/>
            <a:ext cx="251935" cy="224498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0203111" y="2377594"/>
            <a:ext cx="1303216" cy="437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rgbClr val="0070C0"/>
                </a:solidFill>
              </a:rPr>
              <a:t>Sentiment</a:t>
            </a:r>
            <a:endParaRPr lang="ko-KR" altLang="en-US" i="1" dirty="0">
              <a:solidFill>
                <a:srgbClr val="0070C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0203111" y="4985367"/>
            <a:ext cx="1303216" cy="437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rgbClr val="0070C0"/>
                </a:solidFill>
              </a:rPr>
              <a:t>Topic</a:t>
            </a:r>
            <a:endParaRPr lang="ko-KR" altLang="en-US" i="1" dirty="0">
              <a:solidFill>
                <a:srgbClr val="0070C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021048" y="3543876"/>
            <a:ext cx="17154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Sentiment Classifier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8076464" y="5275017"/>
            <a:ext cx="17154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Topic Classifier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683770" y="3581323"/>
            <a:ext cx="1303216" cy="43776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chemeClr val="tx1"/>
                </a:solidFill>
              </a:rPr>
              <a:t>Review Data</a:t>
            </a:r>
            <a:endParaRPr lang="ko-KR" altLang="en-US" i="1" dirty="0">
              <a:solidFill>
                <a:schemeClr val="tx1"/>
              </a:solidFill>
            </a:endParaRP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E91B2FA9-5885-4A9F-B774-AA48502D0E53}"/>
              </a:ext>
            </a:extLst>
          </p:cNvPr>
          <p:cNvSpPr/>
          <p:nvPr/>
        </p:nvSpPr>
        <p:spPr>
          <a:xfrm>
            <a:off x="4499568" y="4577460"/>
            <a:ext cx="1330037" cy="6410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871DE8E-56D2-474D-9FF9-F4189E880F07}"/>
              </a:ext>
            </a:extLst>
          </p:cNvPr>
          <p:cNvSpPr txBox="1"/>
          <p:nvPr/>
        </p:nvSpPr>
        <p:spPr>
          <a:xfrm>
            <a:off x="4617000" y="4729505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Cleaning</a:t>
            </a: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9745DEB5-253E-40CF-9EF0-03775237BABE}"/>
              </a:ext>
            </a:extLst>
          </p:cNvPr>
          <p:cNvSpPr/>
          <p:nvPr/>
        </p:nvSpPr>
        <p:spPr>
          <a:xfrm>
            <a:off x="8276111" y="5558461"/>
            <a:ext cx="1330037" cy="6410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C2C540D-E4BA-4EE1-8174-9E575B63FE9F}"/>
              </a:ext>
            </a:extLst>
          </p:cNvPr>
          <p:cNvSpPr txBox="1"/>
          <p:nvPr/>
        </p:nvSpPr>
        <p:spPr>
          <a:xfrm>
            <a:off x="8265303" y="5620734"/>
            <a:ext cx="1351652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Embedding</a:t>
            </a:r>
          </a:p>
          <a:p>
            <a:pPr algn="ctr"/>
            <a:r>
              <a:rPr lang="en-US" altLang="ko-KR" sz="1050" dirty="0">
                <a:latin typeface="Arial" panose="020B0604020202020204" pitchFamily="34" charset="0"/>
                <a:cs typeface="Arial" panose="020B0604020202020204" pitchFamily="34" charset="0"/>
              </a:rPr>
              <a:t>(Using </a:t>
            </a:r>
            <a:r>
              <a:rPr lang="en-US" altLang="ko-KR" sz="1050" dirty="0" err="1">
                <a:latin typeface="Arial" panose="020B0604020202020204" pitchFamily="34" charset="0"/>
                <a:cs typeface="Arial" panose="020B0604020202020204" pitchFamily="34" charset="0"/>
              </a:rPr>
              <a:t>Fasttext</a:t>
            </a:r>
            <a:r>
              <a:rPr lang="en-US" altLang="ko-KR" sz="105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533AEC0-0503-46F8-BA1B-C06513523977}"/>
              </a:ext>
            </a:extLst>
          </p:cNvPr>
          <p:cNvSpPr/>
          <p:nvPr/>
        </p:nvSpPr>
        <p:spPr>
          <a:xfrm>
            <a:off x="7767041" y="2960238"/>
            <a:ext cx="2328897" cy="5980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9EEB603-2DCE-41BA-880F-52F780CD2916}"/>
              </a:ext>
            </a:extLst>
          </p:cNvPr>
          <p:cNvSpPr txBox="1"/>
          <p:nvPr/>
        </p:nvSpPr>
        <p:spPr>
          <a:xfrm>
            <a:off x="7813232" y="3001084"/>
            <a:ext cx="223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Classification Model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A7D35C8-4EB3-4644-8F78-F0E286E07963}"/>
              </a:ext>
            </a:extLst>
          </p:cNvPr>
          <p:cNvSpPr txBox="1"/>
          <p:nvPr/>
        </p:nvSpPr>
        <p:spPr>
          <a:xfrm>
            <a:off x="8411152" y="3280457"/>
            <a:ext cx="10406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LSTM &amp; CNN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105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데이터 </a:t>
            </a:r>
            <a:r>
              <a:rPr kumimoji="0" lang="ko-KR" altLang="en-US" sz="3600" b="1" i="0" u="none" strike="noStrike" kern="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전처리</a:t>
            </a: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</a:t>
            </a:r>
            <a:r>
              <a:rPr lang="ko-KR" altLang="en-US" sz="2800" b="1" kern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 수집 </a:t>
            </a:r>
            <a:r>
              <a:rPr lang="en-US" altLang="ko-KR" sz="2800" b="1" kern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Labeling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4C09C-66FF-4247-98D7-F0F1EBF66AF3}"/>
              </a:ext>
            </a:extLst>
          </p:cNvPr>
          <p:cNvSpPr txBox="1"/>
          <p:nvPr/>
        </p:nvSpPr>
        <p:spPr>
          <a:xfrm>
            <a:off x="608139" y="1555068"/>
            <a:ext cx="5183061" cy="4971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Corpus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수집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_ Using Selenium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1-1 Modeling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위한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쇼핑몰 상품 리뷰 수집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Classification Modeling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을 위한 </a:t>
            </a:r>
            <a:r>
              <a:rPr lang="en-US" altLang="ko-KR" sz="1600" dirty="0"/>
              <a:t>Training Data Set</a:t>
            </a:r>
            <a:r>
              <a:rPr lang="ko-KR" altLang="en-US" sz="1600" dirty="0"/>
              <a:t>으로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쿠팡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네이버 쇼핑 등 온라인 쇼핑몰의 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식료품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생활용품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의류 등의 상품 리뷰 데이터 수집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Training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Set : 160,000</a:t>
            </a:r>
            <a:r>
              <a:rPr lang="ko-KR" altLang="en-US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개</a:t>
            </a:r>
            <a:b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</a:b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Test Data Set : 30,000</a:t>
            </a:r>
            <a:r>
              <a:rPr lang="ko-KR" altLang="en-US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1-2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분석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 Set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수집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/>
              <a:t>롯데</a:t>
            </a:r>
            <a:r>
              <a:rPr lang="en-US" altLang="ko-KR" sz="1600" dirty="0"/>
              <a:t>ON</a:t>
            </a:r>
            <a:r>
              <a:rPr lang="ko-KR" altLang="en-US" sz="1600" dirty="0"/>
              <a:t>과 </a:t>
            </a:r>
            <a:r>
              <a:rPr lang="en-US" altLang="ko-KR" sz="1600" dirty="0"/>
              <a:t>SSG</a:t>
            </a:r>
            <a:r>
              <a:rPr lang="ko-KR" altLang="en-US" sz="1600" dirty="0"/>
              <a:t>닷컴의 리뷰를 </a:t>
            </a:r>
            <a:r>
              <a:rPr lang="ko-KR" altLang="en-US" sz="1600" dirty="0" err="1"/>
              <a:t>쿠팡의</a:t>
            </a:r>
            <a:r>
              <a:rPr lang="ko-KR" altLang="en-US" sz="1600" dirty="0"/>
              <a:t> 리뷰와 비교 분석을 위해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구글 플레이스토어와 애플 앱스토어에서 각 사의 어플리케이션 리뷰를 수집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쿠팡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: 62,375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lang="ko-KR" altLang="en-US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롯데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On : 3,328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SSG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닷컴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: 8,784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145D08-430C-4619-98FD-DE049471B1F3}"/>
              </a:ext>
            </a:extLst>
          </p:cNvPr>
          <p:cNvSpPr txBox="1"/>
          <p:nvPr/>
        </p:nvSpPr>
        <p:spPr>
          <a:xfrm>
            <a:off x="6368717" y="1555068"/>
            <a:ext cx="5141412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2. Labeling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Sentiment Classification Modeling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을 위해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1-1 Data Set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의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Rating(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별점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을 기준으로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Labeling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진행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Positive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</a:t>
            </a:r>
            <a:b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Negative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분류하였고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점은 제외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연구자가 부적절하게 평가된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Rating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을 제거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모델의 성능 향상을 위해 각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Class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의 비율을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50%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로 설정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Positive :  64,978 ; Negative :  64,979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1-2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분석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Data Set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의 경우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Topic Classifier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의 평가를 위해 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2000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개의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Review Data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의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Topic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을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Labeling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FEE47AB-B5F3-4380-8A71-B42F14358DCA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871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데이터 </a:t>
            </a:r>
            <a:r>
              <a:rPr kumimoji="0" lang="ko-KR" altLang="en-US" sz="3600" b="1" i="0" u="none" strike="noStrike" kern="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전처리</a:t>
            </a: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Cleaning &amp; Tokenization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4C09C-66FF-4247-98D7-F0F1EBF66AF3}"/>
              </a:ext>
            </a:extLst>
          </p:cNvPr>
          <p:cNvSpPr txBox="1"/>
          <p:nvPr/>
        </p:nvSpPr>
        <p:spPr>
          <a:xfrm>
            <a:off x="608139" y="1555068"/>
            <a:ext cx="5183061" cy="4436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Cleaning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_ Using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Regex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54250" lvl="1">
              <a:defRPr/>
            </a:pPr>
            <a:endParaRPr lang="en-US" altLang="ko-KR" sz="1600" dirty="0">
              <a:solidFill>
                <a:prstClr val="black"/>
              </a:solidFill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전각문자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처리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5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5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</a:rPr>
              <a:t>웹에서 </a:t>
            </a:r>
            <a:r>
              <a:rPr lang="en-US" altLang="ko-KR" sz="1600" dirty="0">
                <a:solidFill>
                  <a:prstClr val="black"/>
                </a:solidFill>
              </a:rPr>
              <a:t>Crawling</a:t>
            </a:r>
            <a:r>
              <a:rPr lang="ko-KR" altLang="en-US" sz="1600" dirty="0">
                <a:solidFill>
                  <a:prstClr val="black"/>
                </a:solidFill>
              </a:rPr>
              <a:t>한 데이터이기 때문에 </a:t>
            </a:r>
            <a:r>
              <a:rPr lang="ko-KR" altLang="en-US" sz="1600" dirty="0" err="1">
                <a:solidFill>
                  <a:prstClr val="black"/>
                </a:solidFill>
              </a:rPr>
              <a:t>전각문자를</a:t>
            </a:r>
            <a:r>
              <a:rPr lang="ko-KR" altLang="en-US" sz="1600" dirty="0">
                <a:solidFill>
                  <a:prstClr val="black"/>
                </a:solidFill>
              </a:rPr>
              <a:t> 포함할 가능성이 있음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전각문자의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경우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반각문자와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다르게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Embedding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될 가능성이 있기 때문에 모델의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Vocabulary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사이즈를 증가시키는 악영향을 미칠 수 있음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따라서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전각문자를 반각문자로 전환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기타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처리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5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의미 없는 특수 문자 제거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영어의 경우 대소문자 통일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806A21-B648-4885-A36D-EC69C4D52385}"/>
              </a:ext>
            </a:extLst>
          </p:cNvPr>
          <p:cNvSpPr txBox="1"/>
          <p:nvPr/>
        </p:nvSpPr>
        <p:spPr>
          <a:xfrm>
            <a:off x="6368716" y="1555068"/>
            <a:ext cx="51830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4. Tokenization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한국어는 교착어의 특성을 가지고 있기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때문에 토큰화 시 접사를 분리하여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Vocabulary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사이즈를 줄이고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Sparseness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를 줄임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A29888-D862-45D7-A22C-B27856C51F2E}"/>
              </a:ext>
            </a:extLst>
          </p:cNvPr>
          <p:cNvSpPr txBox="1"/>
          <p:nvPr/>
        </p:nvSpPr>
        <p:spPr>
          <a:xfrm>
            <a:off x="6368716" y="3448425"/>
            <a:ext cx="5183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쿠팡은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배송이 정말 빨라요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! 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다들 </a:t>
            </a:r>
            <a:r>
              <a:rPr lang="ko-KR" altLang="en-US" sz="1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쿠팡에서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쇼핑하세요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~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C9CEF3-7890-41A0-9D97-7F35B45BE78B}"/>
              </a:ext>
            </a:extLst>
          </p:cNvPr>
          <p:cNvSpPr txBox="1"/>
          <p:nvPr/>
        </p:nvSpPr>
        <p:spPr>
          <a:xfrm>
            <a:off x="7551631" y="4172702"/>
            <a:ext cx="28172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By </a:t>
            </a:r>
            <a:r>
              <a:rPr lang="en-US" altLang="ko-KR" sz="1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Mecab.morphs</a:t>
            </a:r>
            <a:endParaRPr lang="en-US" altLang="ko-KR" sz="14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614FBB4E-FD5B-47BD-A3D6-D50FA0250C57}"/>
              </a:ext>
            </a:extLst>
          </p:cNvPr>
          <p:cNvSpPr/>
          <p:nvPr/>
        </p:nvSpPr>
        <p:spPr>
          <a:xfrm>
            <a:off x="8864174" y="3828094"/>
            <a:ext cx="192144" cy="307777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8CB339EE-4A74-4980-8B98-3AB36A899597}"/>
              </a:ext>
            </a:extLst>
          </p:cNvPr>
          <p:cNvSpPr/>
          <p:nvPr/>
        </p:nvSpPr>
        <p:spPr>
          <a:xfrm>
            <a:off x="8864174" y="4534916"/>
            <a:ext cx="192144" cy="307777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228AA2-F8D0-4310-967D-A8D2A7A69D0B}"/>
              </a:ext>
            </a:extLst>
          </p:cNvPr>
          <p:cNvSpPr txBox="1"/>
          <p:nvPr/>
        </p:nvSpPr>
        <p:spPr>
          <a:xfrm>
            <a:off x="6368716" y="4978520"/>
            <a:ext cx="518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['</a:t>
            </a:r>
            <a:r>
              <a:rPr lang="ko-KR" altLang="en-US" sz="1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은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배송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이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정말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빨라요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'!',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다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들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에서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쇼핑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하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세요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'~']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A3FC74-51D6-4AAC-ACF0-7CCA6BAC85C6}"/>
              </a:ext>
            </a:extLst>
          </p:cNvPr>
          <p:cNvSpPr txBox="1"/>
          <p:nvPr/>
        </p:nvSpPr>
        <p:spPr>
          <a:xfrm>
            <a:off x="6368716" y="5643880"/>
            <a:ext cx="5183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‘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쿠팡은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’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과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‘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쿠팡에서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’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를 그대로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Embedding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시 다른 단어로 인식하여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Vocabulary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사이즈가 늘어날 수 있음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9AC20F4-0507-47F4-8541-E379A4048B1E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766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모델링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sentiment classifier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4C09C-66FF-4247-98D7-F0F1EBF66AF3}"/>
              </a:ext>
            </a:extLst>
          </p:cNvPr>
          <p:cNvSpPr txBox="1"/>
          <p:nvPr/>
        </p:nvSpPr>
        <p:spPr>
          <a:xfrm>
            <a:off x="608139" y="1555068"/>
            <a:ext cx="518306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Python Framework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인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Pytorch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활용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indent="-285750">
              <a:buFontTx/>
              <a:buChar char="-"/>
              <a:defRPr/>
            </a:pPr>
            <a:r>
              <a:rPr lang="en-US" altLang="ko-KR" sz="1600" dirty="0">
                <a:latin typeface="+mn-lt"/>
              </a:rPr>
              <a:t>LSTM</a:t>
            </a:r>
            <a:r>
              <a:rPr lang="ko-KR" altLang="en-US" sz="1600" dirty="0">
                <a:latin typeface="+mn-lt"/>
              </a:rPr>
              <a:t>과 </a:t>
            </a:r>
            <a:r>
              <a:rPr lang="en-US" altLang="ko-KR" sz="1600" dirty="0">
                <a:latin typeface="+mn-lt"/>
              </a:rPr>
              <a:t>CNN</a:t>
            </a:r>
            <a:r>
              <a:rPr lang="ko-KR" altLang="en-US" sz="1600" dirty="0">
                <a:latin typeface="+mn-lt"/>
              </a:rPr>
              <a:t> 알고리즘을 이용한</a:t>
            </a:r>
            <a:r>
              <a:rPr lang="en-US" altLang="ko-KR" sz="1600" dirty="0">
                <a:latin typeface="+mn-lt"/>
              </a:rPr>
              <a:t> Ensemble </a:t>
            </a:r>
            <a:r>
              <a:rPr lang="ko-KR" altLang="en-US" sz="1600" dirty="0">
                <a:latin typeface="+mn-lt"/>
              </a:rPr>
              <a:t>모델</a:t>
            </a:r>
            <a:endParaRPr lang="en-US" altLang="ko-KR" sz="1600" dirty="0">
              <a:latin typeface="+mn-lt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LSTM(Long short-term memory)</a:t>
            </a: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RNN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장기 의존성 문제를 해결하기 위해 고안된 모델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Bengio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et al., 1994)</a:t>
            </a: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입력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출력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망각 게이트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개의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gate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구조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입출력 시점의 상태를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LSTM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 전달하면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현재시점의 출력이 완전 연결 계층에 전달되어 업데이트 된 시점을 출력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(Graves, 2012; Xu et al., 2016; Rao et al., 2018; Abid et al., 2019). </a:t>
            </a: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lvl="0" indent="-285750">
              <a:buFontTx/>
              <a:buChar char="-"/>
              <a:defRPr/>
            </a:pPr>
            <a:r>
              <a:rPr lang="en-US" altLang="ko-KR" sz="1400" dirty="0">
                <a:solidFill>
                  <a:prstClr val="black"/>
                </a:solidFill>
              </a:rPr>
              <a:t>CNN(Convolutional Neural Network)</a:t>
            </a: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solidFill>
                  <a:prstClr val="black"/>
                </a:solidFill>
              </a:rPr>
              <a:t>convolution layer</a:t>
            </a:r>
            <a:r>
              <a:rPr lang="ko-KR" altLang="en-US" sz="1400" dirty="0">
                <a:solidFill>
                  <a:prstClr val="black"/>
                </a:solidFill>
              </a:rPr>
              <a:t>와 </a:t>
            </a:r>
            <a:r>
              <a:rPr lang="en-US" altLang="ko-KR" sz="1400" dirty="0">
                <a:solidFill>
                  <a:prstClr val="black"/>
                </a:solidFill>
              </a:rPr>
              <a:t>pooling layer</a:t>
            </a:r>
            <a:r>
              <a:rPr lang="ko-KR" altLang="en-US" sz="1400" dirty="0">
                <a:solidFill>
                  <a:prstClr val="black"/>
                </a:solidFill>
              </a:rPr>
              <a:t>로 구성 </a:t>
            </a:r>
            <a:r>
              <a:rPr lang="en-US" altLang="ko-KR" sz="1400" dirty="0">
                <a:solidFill>
                  <a:prstClr val="black"/>
                </a:solidFill>
              </a:rPr>
              <a:t>(Tang et al., 2019)</a:t>
            </a:r>
          </a:p>
          <a:p>
            <a:pPr marL="864000" lvl="2" indent="-285750">
              <a:buFont typeface="Wingdings" panose="05000000000000000000" pitchFamily="2" charset="2"/>
              <a:buChar char="ü"/>
              <a:defRPr/>
            </a:pPr>
            <a:r>
              <a:rPr lang="en-US" altLang="ko-KR" sz="1400" dirty="0">
                <a:solidFill>
                  <a:prstClr val="black"/>
                </a:solidFill>
              </a:rPr>
              <a:t>convolution layer</a:t>
            </a:r>
            <a:r>
              <a:rPr lang="ko-KR" altLang="en-US" sz="1400" dirty="0">
                <a:solidFill>
                  <a:prstClr val="black"/>
                </a:solidFill>
              </a:rPr>
              <a:t>는 가중치와 편향을 적용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864000" lvl="2" indent="-285750">
              <a:buFont typeface="Wingdings" panose="05000000000000000000" pitchFamily="2" charset="2"/>
              <a:buChar char="ü"/>
              <a:defRPr/>
            </a:pPr>
            <a:r>
              <a:rPr lang="en-US" altLang="ko-KR" sz="1400" dirty="0">
                <a:solidFill>
                  <a:prstClr val="black"/>
                </a:solidFill>
              </a:rPr>
              <a:t>pooling layer</a:t>
            </a:r>
            <a:r>
              <a:rPr lang="ko-KR" altLang="en-US" sz="1400" dirty="0">
                <a:solidFill>
                  <a:prstClr val="black"/>
                </a:solidFill>
              </a:rPr>
              <a:t>는 활성화를 수행한 </a:t>
            </a:r>
            <a:r>
              <a:rPr lang="en-US" altLang="ko-KR" sz="1400" dirty="0">
                <a:solidFill>
                  <a:prstClr val="black"/>
                </a:solidFill>
              </a:rPr>
              <a:t>convolution layer</a:t>
            </a:r>
            <a:r>
              <a:rPr lang="ko-KR" altLang="en-US" sz="1400" dirty="0">
                <a:solidFill>
                  <a:prstClr val="black"/>
                </a:solidFill>
              </a:rPr>
              <a:t>에서 벡터를 형성하여 값을 도출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solidFill>
                  <a:prstClr val="black"/>
                </a:solidFill>
              </a:rPr>
              <a:t>CNN</a:t>
            </a:r>
            <a:r>
              <a:rPr lang="ko-KR" altLang="en-US" sz="1400" dirty="0">
                <a:solidFill>
                  <a:prstClr val="black"/>
                </a:solidFill>
              </a:rPr>
              <a:t>은 </a:t>
            </a:r>
            <a:r>
              <a:rPr lang="ko-KR" altLang="en-US" sz="1400" dirty="0" err="1">
                <a:solidFill>
                  <a:prstClr val="black"/>
                </a:solidFill>
              </a:rPr>
              <a:t>오탈자가</a:t>
            </a:r>
            <a:r>
              <a:rPr lang="ko-KR" altLang="en-US" sz="1400" dirty="0">
                <a:solidFill>
                  <a:prstClr val="black"/>
                </a:solidFill>
              </a:rPr>
              <a:t> 있어도 </a:t>
            </a:r>
            <a:r>
              <a:rPr lang="ko-KR" altLang="en-US" sz="1400" dirty="0" err="1">
                <a:solidFill>
                  <a:prstClr val="black"/>
                </a:solidFill>
              </a:rPr>
              <a:t>감성분석에</a:t>
            </a:r>
            <a:r>
              <a:rPr lang="ko-KR" altLang="en-US" sz="1400" dirty="0">
                <a:solidFill>
                  <a:prstClr val="black"/>
                </a:solidFill>
              </a:rPr>
              <a:t> 탁월하기 때문에 사전 없이 사용되기도 함</a:t>
            </a:r>
            <a:r>
              <a:rPr lang="en-US" altLang="ko-KR" sz="1400" dirty="0">
                <a:solidFill>
                  <a:prstClr val="black"/>
                </a:solidFill>
              </a:rPr>
              <a:t> (Park et al., 2019)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806A21-B648-4885-A36D-EC69C4D52385}"/>
              </a:ext>
            </a:extLst>
          </p:cNvPr>
          <p:cNvSpPr txBox="1"/>
          <p:nvPr/>
        </p:nvSpPr>
        <p:spPr>
          <a:xfrm>
            <a:off x="6368716" y="1555068"/>
            <a:ext cx="5183061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Problem Define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indent="-285750">
              <a:buFontTx/>
              <a:buChar char="-"/>
            </a:pP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Text (review)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를 입력 받아서 </a:t>
            </a: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Class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를 반환하는 </a:t>
            </a: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Model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을 구성</a:t>
            </a:r>
            <a:endParaRPr lang="en-US" altLang="ko-KR" sz="1600" kern="100" dirty="0"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kumimoji="0" lang="en-US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Review 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입력 </a:t>
            </a: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– 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감정</a:t>
            </a: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(2 Class) 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반환</a:t>
            </a:r>
            <a:endParaRPr lang="en-US" altLang="ko-KR" sz="1600" kern="100" dirty="0">
              <a:latin typeface="+mn-lt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en-US" altLang="ko-KR" sz="1600" kern="100" dirty="0">
              <a:latin typeface="+mn-lt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Input</a:t>
            </a:r>
            <a:r>
              <a:rPr lang="ko-KR" altLang="en-US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은 </a:t>
            </a: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Review text</a:t>
            </a:r>
          </a:p>
          <a:p>
            <a:b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     Input tensor shape = </a:t>
            </a:r>
            <a:b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	(</a:t>
            </a:r>
            <a:r>
              <a:rPr lang="en-US" altLang="ko-KR" sz="1600" kern="100" dirty="0" err="1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batch_size</a:t>
            </a: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, length, one-</a:t>
            </a:r>
            <a:r>
              <a:rPr lang="en-US" altLang="ko-KR" sz="1600" kern="100" dirty="0" err="1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hot_vector_size</a:t>
            </a: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1600" kern="100" dirty="0">
              <a:solidFill>
                <a:prstClr val="black"/>
              </a:solidFill>
              <a:latin typeface="+mn-lt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en-US" altLang="ko-KR" sz="1600" kern="100" dirty="0">
              <a:solidFill>
                <a:prstClr val="black"/>
              </a:solidFill>
              <a:latin typeface="+mn-lt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Output</a:t>
            </a:r>
            <a:r>
              <a:rPr lang="ko-KR" altLang="en-US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은 </a:t>
            </a: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Class</a:t>
            </a:r>
          </a:p>
          <a:p>
            <a:b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     Output tensor shape = (</a:t>
            </a:r>
            <a:r>
              <a:rPr lang="en-US" altLang="ko-KR" sz="1600" kern="100" dirty="0" err="1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batch_size</a:t>
            </a: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600" kern="100" dirty="0" err="1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class_size</a:t>
            </a: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1600" kern="100" dirty="0">
              <a:solidFill>
                <a:prstClr val="black"/>
              </a:solidFill>
              <a:latin typeface="+mn-lt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9" name="Picture 6" descr="PyTorch">
            <a:extLst>
              <a:ext uri="{FF2B5EF4-FFF2-40B4-BE49-F238E27FC236}">
                <a16:creationId xmlns:a16="http://schemas.microsoft.com/office/drawing/2014/main" id="{7E411DAA-20B8-4426-9EDA-5F39315E8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946" y="1555068"/>
            <a:ext cx="787505" cy="787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8CD7362-0544-4607-9E03-30BEA00208ED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6662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2095</TotalTime>
  <Words>2159</Words>
  <Application>Microsoft Office PowerPoint</Application>
  <PresentationFormat>와이드스크린</PresentationFormat>
  <Paragraphs>394</Paragraphs>
  <Slides>22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맑은 고딕</vt:lpstr>
      <vt:lpstr>Arial</vt:lpstr>
      <vt:lpstr>Book Antiqua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이성우(***1***001)</dc:creator>
  <cp:lastModifiedBy>이성우(***1***001)</cp:lastModifiedBy>
  <cp:revision>208</cp:revision>
  <dcterms:created xsi:type="dcterms:W3CDTF">2021-05-04T06:42:27Z</dcterms:created>
  <dcterms:modified xsi:type="dcterms:W3CDTF">2021-06-03T10:33:46Z</dcterms:modified>
</cp:coreProperties>
</file>